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6"/>
  </p:notesMasterIdLst>
  <p:sldIdLst>
    <p:sldId id="305" r:id="rId2"/>
    <p:sldId id="307" r:id="rId3"/>
    <p:sldId id="256" r:id="rId4"/>
    <p:sldId id="300" r:id="rId5"/>
    <p:sldId id="315" r:id="rId6"/>
    <p:sldId id="302" r:id="rId7"/>
    <p:sldId id="303" r:id="rId8"/>
    <p:sldId id="316" r:id="rId9"/>
    <p:sldId id="330" r:id="rId10"/>
    <p:sldId id="331" r:id="rId11"/>
    <p:sldId id="332" r:id="rId12"/>
    <p:sldId id="328" r:id="rId13"/>
    <p:sldId id="329" r:id="rId14"/>
    <p:sldId id="263" r:id="rId15"/>
    <p:sldId id="277" r:id="rId16"/>
    <p:sldId id="317" r:id="rId17"/>
    <p:sldId id="318" r:id="rId18"/>
    <p:sldId id="264" r:id="rId19"/>
    <p:sldId id="265" r:id="rId20"/>
    <p:sldId id="310" r:id="rId21"/>
    <p:sldId id="272" r:id="rId22"/>
    <p:sldId id="283" r:id="rId23"/>
    <p:sldId id="259" r:id="rId24"/>
    <p:sldId id="309" r:id="rId25"/>
    <p:sldId id="261" r:id="rId26"/>
    <p:sldId id="324" r:id="rId27"/>
    <p:sldId id="319" r:id="rId28"/>
    <p:sldId id="262" r:id="rId29"/>
    <p:sldId id="267" r:id="rId30"/>
    <p:sldId id="274" r:id="rId31"/>
    <p:sldId id="276" r:id="rId32"/>
    <p:sldId id="275" r:id="rId33"/>
    <p:sldId id="290" r:id="rId34"/>
    <p:sldId id="269" r:id="rId35"/>
    <p:sldId id="291" r:id="rId36"/>
    <p:sldId id="292" r:id="rId37"/>
    <p:sldId id="293" r:id="rId38"/>
    <p:sldId id="294" r:id="rId39"/>
    <p:sldId id="295" r:id="rId40"/>
    <p:sldId id="296" r:id="rId41"/>
    <p:sldId id="308" r:id="rId42"/>
    <p:sldId id="298" r:id="rId43"/>
    <p:sldId id="304" r:id="rId44"/>
    <p:sldId id="313" r:id="rId4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A66"/>
    <a:srgbClr val="FDD96B"/>
    <a:srgbClr val="81B7DB"/>
    <a:srgbClr val="12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86" autoAdjust="0"/>
    <p:restoredTop sz="94724" autoAdjust="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865962655535859"/>
          <c:y val="0.17826164117764406"/>
          <c:w val="0.46598352056155229"/>
          <c:h val="0.7529700955250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B7A6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17-4ADC-8B18-945DC87CDB27}"/>
              </c:ext>
            </c:extLst>
          </c:dPt>
          <c:dPt>
            <c:idx val="1"/>
            <c:bubble3D val="0"/>
            <c:spPr>
              <a:solidFill>
                <a:srgbClr val="81B7D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17-4ADC-8B18-945DC87CDB27}"/>
              </c:ext>
            </c:extLst>
          </c:dPt>
          <c:dPt>
            <c:idx val="2"/>
            <c:bubble3D val="0"/>
            <c:spPr>
              <a:solidFill>
                <a:srgbClr val="12457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17-4ADC-8B18-945DC87CDB27}"/>
              </c:ext>
            </c:extLst>
          </c:dPt>
          <c:dPt>
            <c:idx val="3"/>
            <c:bubble3D val="0"/>
            <c:spPr>
              <a:solidFill>
                <a:srgbClr val="FDD96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17-4ADC-8B18-945DC87CDB27}"/>
              </c:ext>
            </c:extLst>
          </c:dPt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 sz="2400"/>
                    </a:pPr>
                    <a:r>
                      <a:rPr lang="he-IL" sz="2400"/>
                      <a:t>מרוקו, 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17-4ADC-8B18-945DC87CDB27}"/>
                </c:ext>
              </c:extLst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 sz="2400"/>
                    </a:pPr>
                    <a:r>
                      <a:rPr lang="he-IL" sz="2400"/>
                      <a:t>אלג'יר, 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17-4ADC-8B18-945DC87CDB27}"/>
                </c:ext>
              </c:extLst>
            </c:dLbl>
            <c:dLbl>
              <c:idx val="2"/>
              <c:layout>
                <c:manualLayout>
                  <c:x val="1.0355987055016181E-2"/>
                  <c:y val="-1.23839009287925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400"/>
                    </a:pPr>
                    <a:r>
                      <a:rPr lang="he-IL" sz="2400"/>
                      <a:t>תוניס, 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17-4ADC-8B18-945DC87CDB27}"/>
                </c:ext>
              </c:extLst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2400"/>
                    </a:pPr>
                    <a:r>
                      <a:rPr lang="he-IL" sz="2400"/>
                      <a:t>לוב, 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17-4ADC-8B18-945DC87CD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'ריכוז כל הנתוניםלגרפים'!$J$21:$M$21</c:f>
              <c:strCache>
                <c:ptCount val="4"/>
                <c:pt idx="0">
                  <c:v>מרוקו</c:v>
                </c:pt>
                <c:pt idx="1">
                  <c:v>אלג'יר</c:v>
                </c:pt>
                <c:pt idx="2">
                  <c:v>טוניס</c:v>
                </c:pt>
                <c:pt idx="3">
                  <c:v>לוב</c:v>
                </c:pt>
              </c:strCache>
            </c:strRef>
          </c:cat>
          <c:val>
            <c:numRef>
              <c:f>'ריכוז כל הנתוניםלגרפים'!$J$22:$M$22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17-4ADC-8B18-945DC87CDB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241781159653774E-2"/>
          <c:y val="1.6115948061558385E-2"/>
          <c:w val="0.92552204982580866"/>
          <c:h val="0.73967047070658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'ריכוז כל הנתוניםלגרפים'!$A$70</c:f>
              <c:strCache>
                <c:ptCount val="1"/>
                <c:pt idx="0">
                  <c:v>צפון אפריקאים מחוף אלג'יר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7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הנתוניםלגרפים'!$B$69:$K$69</c:f>
              <c:strCache>
                <c:ptCount val="10"/>
                <c:pt idx="0">
                  <c:v>1947-1948</c:v>
                </c:pt>
                <c:pt idx="1">
                  <c:v>1943-1946</c:v>
                </c:pt>
                <c:pt idx="2">
                  <c:v>1936-1942</c:v>
                </c:pt>
                <c:pt idx="3">
                  <c:v>1930-1935</c:v>
                </c:pt>
                <c:pt idx="4">
                  <c:v>1923-1929</c:v>
                </c:pt>
                <c:pt idx="5">
                  <c:v>1918-1922</c:v>
                </c:pt>
                <c:pt idx="6">
                  <c:v>1908-1917</c:v>
                </c:pt>
                <c:pt idx="7">
                  <c:v>1897-1907</c:v>
                </c:pt>
                <c:pt idx="8">
                  <c:v>1886-1896</c:v>
                </c:pt>
                <c:pt idx="9">
                  <c:v>1885</c:v>
                </c:pt>
              </c:strCache>
            </c:strRef>
          </c:cat>
          <c:val>
            <c:numRef>
              <c:f>'ריכוז כל הנתוניםלגרפים'!$B$70:$K$70</c:f>
              <c:numCache>
                <c:formatCode>0</c:formatCode>
                <c:ptCount val="10"/>
                <c:pt idx="0">
                  <c:v>43</c:v>
                </c:pt>
                <c:pt idx="1">
                  <c:v>78</c:v>
                </c:pt>
                <c:pt idx="2">
                  <c:v>63</c:v>
                </c:pt>
                <c:pt idx="3">
                  <c:v>190</c:v>
                </c:pt>
                <c:pt idx="4">
                  <c:v>202</c:v>
                </c:pt>
                <c:pt idx="5">
                  <c:v>76</c:v>
                </c:pt>
                <c:pt idx="6">
                  <c:v>48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A-4BF3-8501-818770F1FDCB}"/>
            </c:ext>
          </c:extLst>
        </c:ser>
        <c:ser>
          <c:idx val="1"/>
          <c:order val="1"/>
          <c:tx>
            <c:strRef>
              <c:f>'ריכוז כל הנתוניםלגרפים'!$A$71</c:f>
              <c:strCache>
                <c:ptCount val="1"/>
                <c:pt idx="0">
                  <c:v>עליה ד/חללי צה"ל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7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הנתוניםלגרפים'!$B$69:$K$69</c:f>
              <c:strCache>
                <c:ptCount val="10"/>
                <c:pt idx="0">
                  <c:v>1947-1948</c:v>
                </c:pt>
                <c:pt idx="1">
                  <c:v>1943-1946</c:v>
                </c:pt>
                <c:pt idx="2">
                  <c:v>1936-1942</c:v>
                </c:pt>
                <c:pt idx="3">
                  <c:v>1930-1935</c:v>
                </c:pt>
                <c:pt idx="4">
                  <c:v>1923-1929</c:v>
                </c:pt>
                <c:pt idx="5">
                  <c:v>1918-1922</c:v>
                </c:pt>
                <c:pt idx="6">
                  <c:v>1908-1917</c:v>
                </c:pt>
                <c:pt idx="7">
                  <c:v>1897-1907</c:v>
                </c:pt>
                <c:pt idx="8">
                  <c:v>1886-1896</c:v>
                </c:pt>
                <c:pt idx="9">
                  <c:v>1885</c:v>
                </c:pt>
              </c:strCache>
            </c:strRef>
          </c:cat>
          <c:val>
            <c:numRef>
              <c:f>'ריכוז כל הנתוניםלגרפים'!$B$71:$K$71</c:f>
              <c:numCache>
                <c:formatCode>General</c:formatCode>
                <c:ptCount val="10"/>
                <c:pt idx="3">
                  <c:v>9</c:v>
                </c:pt>
                <c:pt idx="4">
                  <c:v>35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A-4BF3-8501-818770F1FDCB}"/>
            </c:ext>
          </c:extLst>
        </c:ser>
        <c:ser>
          <c:idx val="2"/>
          <c:order val="2"/>
          <c:tx>
            <c:strRef>
              <c:f>'ריכוז כל הנתוניםלגרפים'!$A$72</c:f>
              <c:strCache>
                <c:ptCount val="1"/>
                <c:pt idx="0">
                  <c:v>צפון אפריקאים ללא שם ספינה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7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הנתוניםלגרפים'!$B$69:$K$69</c:f>
              <c:strCache>
                <c:ptCount val="10"/>
                <c:pt idx="0">
                  <c:v>1947-1948</c:v>
                </c:pt>
                <c:pt idx="1">
                  <c:v>1943-1946</c:v>
                </c:pt>
                <c:pt idx="2">
                  <c:v>1936-1942</c:v>
                </c:pt>
                <c:pt idx="3">
                  <c:v>1930-1935</c:v>
                </c:pt>
                <c:pt idx="4">
                  <c:v>1923-1929</c:v>
                </c:pt>
                <c:pt idx="5">
                  <c:v>1918-1922</c:v>
                </c:pt>
                <c:pt idx="6">
                  <c:v>1908-1917</c:v>
                </c:pt>
                <c:pt idx="7">
                  <c:v>1897-1907</c:v>
                </c:pt>
                <c:pt idx="8">
                  <c:v>1886-1896</c:v>
                </c:pt>
                <c:pt idx="9">
                  <c:v>1885</c:v>
                </c:pt>
              </c:strCache>
            </c:strRef>
          </c:cat>
          <c:val>
            <c:numRef>
              <c:f>'ריכוז כל הנתוניםלגרפים'!$B$72:$K$72</c:f>
              <c:numCache>
                <c:formatCode>General</c:formatCode>
                <c:ptCount val="10"/>
                <c:pt idx="0">
                  <c:v>15</c:v>
                </c:pt>
                <c:pt idx="1">
                  <c:v>16</c:v>
                </c:pt>
                <c:pt idx="2">
                  <c:v>21</c:v>
                </c:pt>
                <c:pt idx="3">
                  <c:v>51</c:v>
                </c:pt>
                <c:pt idx="4">
                  <c:v>158</c:v>
                </c:pt>
                <c:pt idx="5">
                  <c:v>43</c:v>
                </c:pt>
                <c:pt idx="6">
                  <c:v>33</c:v>
                </c:pt>
                <c:pt idx="7">
                  <c:v>11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A-4BF3-8501-818770F1FDCB}"/>
            </c:ext>
          </c:extLst>
        </c:ser>
        <c:ser>
          <c:idx val="3"/>
          <c:order val="3"/>
          <c:tx>
            <c:strRef>
              <c:f>'ריכוז כל הנתוניםלגרפים'!$A$73</c:f>
              <c:strCache>
                <c:ptCount val="1"/>
                <c:pt idx="0">
                  <c:v>צפון אפריקאים ללא  שם ספינה וללא ציון ארץ מוצא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7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הנתוניםלגרפים'!$B$69:$K$69</c:f>
              <c:strCache>
                <c:ptCount val="10"/>
                <c:pt idx="0">
                  <c:v>1947-1948</c:v>
                </c:pt>
                <c:pt idx="1">
                  <c:v>1943-1946</c:v>
                </c:pt>
                <c:pt idx="2">
                  <c:v>1936-1942</c:v>
                </c:pt>
                <c:pt idx="3">
                  <c:v>1930-1935</c:v>
                </c:pt>
                <c:pt idx="4">
                  <c:v>1923-1929</c:v>
                </c:pt>
                <c:pt idx="5">
                  <c:v>1918-1922</c:v>
                </c:pt>
                <c:pt idx="6">
                  <c:v>1908-1917</c:v>
                </c:pt>
                <c:pt idx="7">
                  <c:v>1897-1907</c:v>
                </c:pt>
                <c:pt idx="8">
                  <c:v>1886-1896</c:v>
                </c:pt>
                <c:pt idx="9">
                  <c:v>1885</c:v>
                </c:pt>
              </c:strCache>
            </c:strRef>
          </c:cat>
          <c:val>
            <c:numRef>
              <c:f>'ריכוז כל הנתוניםלגרפים'!$B$73:$K$73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22</c:v>
                </c:pt>
                <c:pt idx="5">
                  <c:v>9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A-4BF3-8501-818770F1FDCB}"/>
            </c:ext>
          </c:extLst>
        </c:ser>
        <c:ser>
          <c:idx val="4"/>
          <c:order val="4"/>
          <c:tx>
            <c:strRef>
              <c:f>'ריכוז כל הנתוניםלגרפים'!$A$74</c:f>
              <c:strCache>
                <c:ptCount val="1"/>
                <c:pt idx="0">
                  <c:v>צפון אפריקאים מנמלי אירופה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37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9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הנתוניםלגרפים'!$B$69:$K$69</c:f>
              <c:strCache>
                <c:ptCount val="10"/>
                <c:pt idx="0">
                  <c:v>1947-1948</c:v>
                </c:pt>
                <c:pt idx="1">
                  <c:v>1943-1946</c:v>
                </c:pt>
                <c:pt idx="2">
                  <c:v>1936-1942</c:v>
                </c:pt>
                <c:pt idx="3">
                  <c:v>1930-1935</c:v>
                </c:pt>
                <c:pt idx="4">
                  <c:v>1923-1929</c:v>
                </c:pt>
                <c:pt idx="5">
                  <c:v>1918-1922</c:v>
                </c:pt>
                <c:pt idx="6">
                  <c:v>1908-1917</c:v>
                </c:pt>
                <c:pt idx="7">
                  <c:v>1897-1907</c:v>
                </c:pt>
                <c:pt idx="8">
                  <c:v>1886-1896</c:v>
                </c:pt>
                <c:pt idx="9">
                  <c:v>1885</c:v>
                </c:pt>
              </c:strCache>
            </c:strRef>
          </c:cat>
          <c:val>
            <c:numRef>
              <c:f>'ריכוז כל הנתוניםלגרפים'!$B$74:$K$74</c:f>
              <c:numCache>
                <c:formatCode>General</c:formatCode>
                <c:ptCount val="10"/>
                <c:pt idx="0">
                  <c:v>68</c:v>
                </c:pt>
                <c:pt idx="1">
                  <c:v>44</c:v>
                </c:pt>
                <c:pt idx="2">
                  <c:v>60</c:v>
                </c:pt>
                <c:pt idx="3">
                  <c:v>105</c:v>
                </c:pt>
                <c:pt idx="4">
                  <c:v>228</c:v>
                </c:pt>
                <c:pt idx="5">
                  <c:v>64</c:v>
                </c:pt>
                <c:pt idx="6">
                  <c:v>68</c:v>
                </c:pt>
                <c:pt idx="7">
                  <c:v>30</c:v>
                </c:pt>
                <c:pt idx="8">
                  <c:v>23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6A-4BF3-8501-818770F1F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9487744"/>
        <c:axId val="362857600"/>
      </c:barChart>
      <c:catAx>
        <c:axId val="3394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6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62857600"/>
        <c:crosses val="autoZero"/>
        <c:auto val="1"/>
        <c:lblAlgn val="ctr"/>
        <c:lblOffset val="100"/>
        <c:noMultiLvlLbl val="0"/>
      </c:catAx>
      <c:valAx>
        <c:axId val="362857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1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9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39487744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ayout/>
      <c:overlay val="0"/>
      <c:spPr>
        <a:noFill/>
        <a:ln w="2537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16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'ריכוז כל הנתוניםלגרפים'!$B$136</c:f>
              <c:strCache>
                <c:ptCount val="1"/>
                <c:pt idx="0">
                  <c:v>זוג  אחים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44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הנתוניםלגרפים'!$A$137:$A$141</c:f>
              <c:strCache>
                <c:ptCount val="5"/>
                <c:pt idx="0">
                  <c:v>צפון אפריקאים מחוף אלג'יר</c:v>
                </c:pt>
                <c:pt idx="1">
                  <c:v>עליה ד/חללי צה"ל</c:v>
                </c:pt>
                <c:pt idx="2">
                  <c:v>צפון אפריקאים ללא שם ספינה</c:v>
                </c:pt>
                <c:pt idx="3">
                  <c:v>צפון אפריקאים ללא  שם ספינה וללא ציון ארץ מוצא</c:v>
                </c:pt>
                <c:pt idx="4">
                  <c:v>צפון אפריקאים מנמלי אירופה</c:v>
                </c:pt>
              </c:strCache>
            </c:strRef>
          </c:cat>
          <c:val>
            <c:numRef>
              <c:f>'ריכוז כל הנתוניםלגרפים'!$B$137:$B$141</c:f>
              <c:numCache>
                <c:formatCode>General</c:formatCode>
                <c:ptCount val="5"/>
                <c:pt idx="0">
                  <c:v>13</c:v>
                </c:pt>
                <c:pt idx="2">
                  <c:v>8</c:v>
                </c:pt>
                <c:pt idx="3">
                  <c:v>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7-48CD-81AE-4034E6A9451B}"/>
            </c:ext>
          </c:extLst>
        </c:ser>
        <c:ser>
          <c:idx val="1"/>
          <c:order val="1"/>
          <c:tx>
            <c:strRef>
              <c:f>'ריכוז כל הנתוניםלגרפים'!$C$136</c:f>
              <c:strCache>
                <c:ptCount val="1"/>
                <c:pt idx="0">
                  <c:v>זוג אחיות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44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הנתוניםלגרפים'!$A$137:$A$141</c:f>
              <c:strCache>
                <c:ptCount val="5"/>
                <c:pt idx="0">
                  <c:v>צפון אפריקאים מחוף אלג'יר</c:v>
                </c:pt>
                <c:pt idx="1">
                  <c:v>עליה ד/חללי צה"ל</c:v>
                </c:pt>
                <c:pt idx="2">
                  <c:v>צפון אפריקאים ללא שם ספינה</c:v>
                </c:pt>
                <c:pt idx="3">
                  <c:v>צפון אפריקאים ללא  שם ספינה וללא ציון ארץ מוצא</c:v>
                </c:pt>
                <c:pt idx="4">
                  <c:v>צפון אפריקאים מנמלי אירופה</c:v>
                </c:pt>
              </c:strCache>
            </c:strRef>
          </c:cat>
          <c:val>
            <c:numRef>
              <c:f>'ריכוז כל הנתוניםלגרפים'!$C$137:$C$141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7-48CD-81AE-4034E6A9451B}"/>
            </c:ext>
          </c:extLst>
        </c:ser>
        <c:ser>
          <c:idx val="2"/>
          <c:order val="2"/>
          <c:tx>
            <c:strRef>
              <c:f>'ריכוז כל הנתוניםלגרפים'!$D$136</c:f>
              <c:strCache>
                <c:ptCount val="1"/>
                <c:pt idx="0">
                  <c:v>אח/אחות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44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הנתוניםלגרפים'!$A$137:$A$141</c:f>
              <c:strCache>
                <c:ptCount val="5"/>
                <c:pt idx="0">
                  <c:v>צפון אפריקאים מחוף אלג'יר</c:v>
                </c:pt>
                <c:pt idx="1">
                  <c:v>עליה ד/חללי צה"ל</c:v>
                </c:pt>
                <c:pt idx="2">
                  <c:v>צפון אפריקאים ללא שם ספינה</c:v>
                </c:pt>
                <c:pt idx="3">
                  <c:v>צפון אפריקאים ללא  שם ספינה וללא ציון ארץ מוצא</c:v>
                </c:pt>
                <c:pt idx="4">
                  <c:v>צפון אפריקאים מנמלי אירופה</c:v>
                </c:pt>
              </c:strCache>
            </c:strRef>
          </c:cat>
          <c:val>
            <c:numRef>
              <c:f>'ריכוז כל הנתוניםלגרפים'!$D$137:$D$141</c:f>
              <c:numCache>
                <c:formatCode>General</c:formatCode>
                <c:ptCount val="5"/>
                <c:pt idx="0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7-48CD-81AE-4034E6A9451B}"/>
            </c:ext>
          </c:extLst>
        </c:ser>
        <c:ser>
          <c:idx val="3"/>
          <c:order val="3"/>
          <c:tx>
            <c:strRef>
              <c:f>'ריכוז כל הנתוניםלגרפים'!$E$136</c:f>
              <c:strCache>
                <c:ptCount val="1"/>
                <c:pt idx="0">
                  <c:v>שלישית אחים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 w="2544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'ריכוז כל הנתוניםלגרפים'!$A$137:$A$141</c:f>
              <c:strCache>
                <c:ptCount val="5"/>
                <c:pt idx="0">
                  <c:v>צפון אפריקאים מחוף אלג'יר</c:v>
                </c:pt>
                <c:pt idx="1">
                  <c:v>עליה ד/חללי צה"ל</c:v>
                </c:pt>
                <c:pt idx="2">
                  <c:v>צפון אפריקאים ללא שם ספינה</c:v>
                </c:pt>
                <c:pt idx="3">
                  <c:v>צפון אפריקאים ללא  שם ספינה וללא ציון ארץ מוצא</c:v>
                </c:pt>
                <c:pt idx="4">
                  <c:v>צפון אפריקאים מנמלי אירופה</c:v>
                </c:pt>
              </c:strCache>
            </c:strRef>
          </c:cat>
          <c:val>
            <c:numRef>
              <c:f>'ריכוז כל הנתוניםלגרפים'!$E$137:$E$141</c:f>
              <c:numCache>
                <c:formatCode>General</c:formatCode>
                <c:ptCount val="5"/>
                <c:pt idx="0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7-48CD-81AE-4034E6A94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626880"/>
        <c:axId val="362763392"/>
      </c:barChart>
      <c:catAx>
        <c:axId val="3476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43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362763392"/>
        <c:crosses val="autoZero"/>
        <c:auto val="1"/>
        <c:lblAlgn val="ctr"/>
        <c:lblOffset val="100"/>
        <c:noMultiLvlLbl val="0"/>
      </c:catAx>
      <c:valAx>
        <c:axId val="36276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43">
            <a:noFill/>
          </a:ln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347626880"/>
        <c:crosses val="autoZero"/>
        <c:crossBetween val="between"/>
      </c:valAx>
      <c:spPr>
        <a:noFill/>
        <a:ln w="25448">
          <a:noFill/>
        </a:ln>
      </c:spPr>
    </c:plotArea>
    <c:legend>
      <c:legendPos val="b"/>
      <c:layout/>
      <c:overlay val="0"/>
      <c:spPr>
        <a:noFill/>
        <a:ln w="25448">
          <a:noFill/>
        </a:ln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43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 rtl="1">
        <a:defRPr sz="20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B672D00-622A-4913-B594-D840FA986016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C3D7CA-A33A-44E2-8C3F-D9519C8BB5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56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עבור קרוב ל- 800 מעפילים צפון אפריקאים לא נרשמה ארץ מוצאם או שם ספינתם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D7CA-A33A-44E2-8C3F-D9519C8BB57E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51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3D7CA-A33A-44E2-8C3F-D9519C8BB57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43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D7CA-A33A-44E2-8C3F-D9519C8BB57E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82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9191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1806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8600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46638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3985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96987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4632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6956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7269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748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6860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98DC-FCAA-4736-A379-FC72BEDC386B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CF3D-7B32-47E8-9525-39EA88156C3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88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11377" y="1320845"/>
            <a:ext cx="9569246" cy="189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60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מי אתה המעפיל הצפון אפריקאי</a:t>
            </a:r>
            <a:endParaRPr lang="en-US" sz="4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e-IL" sz="44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ההעפלה מהמגרב 1948-1946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A9D7D42-DD2C-4F56-844E-FB0200B76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11" y="3429000"/>
            <a:ext cx="3316578" cy="23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24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4650" y="742370"/>
            <a:ext cx="9100457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kumimoji="0" lang="he-IL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מקורות מאגר שמות</a:t>
            </a:r>
            <a:r>
              <a:rPr kumimoji="0" lang="he-IL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המוגרבים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D4E15EFE-ECC3-47CF-B664-8FAFE65ED378}"/>
              </a:ext>
            </a:extLst>
          </p:cNvPr>
          <p:cNvSpPr/>
          <p:nvPr/>
        </p:nvSpPr>
        <p:spPr>
          <a:xfrm>
            <a:off x="9114502" y="2074607"/>
            <a:ext cx="2320413" cy="16223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יומנים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עדויות</a:t>
            </a:r>
            <a:endParaRPr lang="he-IL" sz="2800" b="1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זיכרונות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B9BFBCE-2726-48A1-9002-4AC3B62E41C6}"/>
              </a:ext>
            </a:extLst>
          </p:cNvPr>
          <p:cNvSpPr/>
          <p:nvPr/>
        </p:nvSpPr>
        <p:spPr>
          <a:xfrm>
            <a:off x="5338272" y="2762865"/>
            <a:ext cx="2026089" cy="17162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יומני </a:t>
            </a: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ומכתבי 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מעפילים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49B47A0-0190-49ED-9B11-04646E757870}"/>
              </a:ext>
            </a:extLst>
          </p:cNvPr>
          <p:cNvSpPr/>
          <p:nvPr/>
        </p:nvSpPr>
        <p:spPr>
          <a:xfrm>
            <a:off x="5624052" y="5043948"/>
            <a:ext cx="1740309" cy="1573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מכתבי מעפילים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69AB673A-AE01-4A31-BD20-5FCAB87E7F93}"/>
              </a:ext>
            </a:extLst>
          </p:cNvPr>
          <p:cNvSpPr/>
          <p:nvPr/>
        </p:nvSpPr>
        <p:spPr>
          <a:xfrm>
            <a:off x="9370142" y="4050890"/>
            <a:ext cx="2064773" cy="16026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שליחים מארץ ישראל</a:t>
            </a: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8CEBC628-803B-48F0-8FA5-30FEB0E96F6D}"/>
              </a:ext>
            </a:extLst>
          </p:cNvPr>
          <p:cNvSpPr/>
          <p:nvPr/>
        </p:nvSpPr>
        <p:spPr>
          <a:xfrm>
            <a:off x="5104433" y="5043948"/>
            <a:ext cx="2366744" cy="1632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פעילי העפלה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מקומיים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33ECB697-EF19-4FD7-9C23-00BC792BD1BC}"/>
              </a:ext>
            </a:extLst>
          </p:cNvPr>
          <p:cNvSpPr/>
          <p:nvPr/>
        </p:nvSpPr>
        <p:spPr>
          <a:xfrm>
            <a:off x="2512382" y="5015883"/>
            <a:ext cx="2032986" cy="1632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ספרות</a:t>
            </a:r>
            <a:r>
              <a:rPr kumimoji="0" lang="he-IL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פרוזה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96460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4650" y="742370"/>
            <a:ext cx="9100457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kumimoji="0" lang="he-IL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המקורות מאגר שמות</a:t>
            </a:r>
            <a:r>
              <a:rPr kumimoji="0" lang="he-IL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המוגרבים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D4E15EFE-ECC3-47CF-B664-8FAFE65ED378}"/>
              </a:ext>
            </a:extLst>
          </p:cNvPr>
          <p:cNvSpPr/>
          <p:nvPr/>
        </p:nvSpPr>
        <p:spPr>
          <a:xfrm>
            <a:off x="9114502" y="2074607"/>
            <a:ext cx="2320413" cy="16223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ארכיון המדינה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B9BFBCE-2726-48A1-9002-4AC3B62E41C6}"/>
              </a:ext>
            </a:extLst>
          </p:cNvPr>
          <p:cNvSpPr/>
          <p:nvPr/>
        </p:nvSpPr>
        <p:spPr>
          <a:xfrm>
            <a:off x="5338272" y="2762865"/>
            <a:ext cx="2026089" cy="17162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ארכיון יד טבנקין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49B47A0-0190-49ED-9B11-04646E757870}"/>
              </a:ext>
            </a:extLst>
          </p:cNvPr>
          <p:cNvSpPr/>
          <p:nvPr/>
        </p:nvSpPr>
        <p:spPr>
          <a:xfrm>
            <a:off x="5624052" y="5043948"/>
            <a:ext cx="1740309" cy="1573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מכתבי מעפילים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69AB673A-AE01-4A31-BD20-5FCAB87E7F93}"/>
              </a:ext>
            </a:extLst>
          </p:cNvPr>
          <p:cNvSpPr/>
          <p:nvPr/>
        </p:nvSpPr>
        <p:spPr>
          <a:xfrm>
            <a:off x="9370142" y="4050890"/>
            <a:ext cx="2064773" cy="16026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הארכיון הציוני המרכזי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8CEBC628-803B-48F0-8FA5-30FEB0E96F6D}"/>
              </a:ext>
            </a:extLst>
          </p:cNvPr>
          <p:cNvSpPr/>
          <p:nvPr/>
        </p:nvSpPr>
        <p:spPr>
          <a:xfrm>
            <a:off x="5104433" y="5043948"/>
            <a:ext cx="2366744" cy="1632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ארכיון העבודה - לבון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33ECB697-EF19-4FD7-9C23-00BC792BD1BC}"/>
              </a:ext>
            </a:extLst>
          </p:cNvPr>
          <p:cNvSpPr/>
          <p:nvPr/>
        </p:nvSpPr>
        <p:spPr>
          <a:xfrm>
            <a:off x="2512382" y="5015883"/>
            <a:ext cx="2032986" cy="1632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הארכיון לתולדות ההגנה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50942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05316" y="639097"/>
            <a:ext cx="8249265" cy="1532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143510" algn="ctr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שיבושי שמות משפחה מוגרבים </a:t>
            </a:r>
            <a:r>
              <a:rPr lang="he-IL" sz="24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ברשימות מעפילים עברית</a:t>
            </a:r>
            <a:endParaRPr lang="en-US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0510" marR="143510" lvl="0" algn="ctr">
              <a:lnSpc>
                <a:spcPct val="107000"/>
              </a:lnSpc>
              <a:spcAft>
                <a:spcPts val="800"/>
              </a:spcAft>
            </a:pPr>
            <a:endParaRPr lang="he-IL" sz="2400" b="1" dirty="0" smtClean="0">
              <a:solidFill>
                <a:prstClr val="black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616585" indent="-616585" algn="just">
              <a:lnSpc>
                <a:spcPct val="107000"/>
              </a:lnSpc>
              <a:spcAft>
                <a:spcPts val="800"/>
              </a:spcAft>
            </a:pPr>
            <a:r>
              <a:rPr lang="he-IL" sz="27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אות לשיבושים ברישום שמות משפחה של מעפילים מוגרבים</a:t>
            </a:r>
            <a:endParaRPr lang="en-US" sz="27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/>
          </p:nvPr>
        </p:nvGraphicFramePr>
        <p:xfrm>
          <a:off x="2887952" y="1627588"/>
          <a:ext cx="8789699" cy="5029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87190">
                  <a:extLst>
                    <a:ext uri="{9D8B030D-6E8A-4147-A177-3AD203B41FA5}">
                      <a16:colId xmlns:a16="http://schemas.microsoft.com/office/drawing/2014/main" val="421833210"/>
                    </a:ext>
                  </a:extLst>
                </a:gridCol>
                <a:gridCol w="1380824">
                  <a:extLst>
                    <a:ext uri="{9D8B030D-6E8A-4147-A177-3AD203B41FA5}">
                      <a16:colId xmlns:a16="http://schemas.microsoft.com/office/drawing/2014/main" val="488693079"/>
                    </a:ext>
                  </a:extLst>
                </a:gridCol>
                <a:gridCol w="1113914">
                  <a:extLst>
                    <a:ext uri="{9D8B030D-6E8A-4147-A177-3AD203B41FA5}">
                      <a16:colId xmlns:a16="http://schemas.microsoft.com/office/drawing/2014/main" val="4257154483"/>
                    </a:ext>
                  </a:extLst>
                </a:gridCol>
                <a:gridCol w="1334545">
                  <a:extLst>
                    <a:ext uri="{9D8B030D-6E8A-4147-A177-3AD203B41FA5}">
                      <a16:colId xmlns:a16="http://schemas.microsoft.com/office/drawing/2014/main" val="1937731576"/>
                    </a:ext>
                  </a:extLst>
                </a:gridCol>
                <a:gridCol w="1405577">
                  <a:extLst>
                    <a:ext uri="{9D8B030D-6E8A-4147-A177-3AD203B41FA5}">
                      <a16:colId xmlns:a16="http://schemas.microsoft.com/office/drawing/2014/main" val="3756237119"/>
                    </a:ext>
                  </a:extLst>
                </a:gridCol>
                <a:gridCol w="1038577">
                  <a:extLst>
                    <a:ext uri="{9D8B030D-6E8A-4147-A177-3AD203B41FA5}">
                      <a16:colId xmlns:a16="http://schemas.microsoft.com/office/drawing/2014/main" val="2309364273"/>
                    </a:ext>
                  </a:extLst>
                </a:gridCol>
                <a:gridCol w="1229072">
                  <a:extLst>
                    <a:ext uri="{9D8B030D-6E8A-4147-A177-3AD203B41FA5}">
                      <a16:colId xmlns:a16="http://schemas.microsoft.com/office/drawing/2014/main" val="1576000518"/>
                    </a:ext>
                  </a:extLst>
                </a:gridCol>
              </a:tblGrid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עבו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4115938714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אבזמיל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אביזמיל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2257363362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אבקאסיס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אבסיס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אביקסיס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אביקאסיס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אבקסס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3357202784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אברג'ל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אברזיל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אברז'ל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אברזו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אברסל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אברגיל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2609217112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אוחיון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אוקיון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אוחיו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אחיעין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אוחריון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איחיון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אוכיון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2557142396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אוחנה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אוחאנה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אוכנה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אוחאנו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בוהאנה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3757108782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בוכובזה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בוקובזה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בוקובזא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בונקובסה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בורקובזה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ברכובזה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בוקובסה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2017401442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חמו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בנחמו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בנהמו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אמו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 עמו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בנאמו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בנאמון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2498097450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הרוש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ארואש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הרוס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ארוש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ארוס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2039916045"/>
                  </a:ext>
                </a:extLst>
              </a:tr>
              <a:tr h="48993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זעפרן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זהפרן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771" marR="61771" marT="0" marB="0"/>
                </a:tc>
                <a:extLst>
                  <a:ext uri="{0D108BD9-81ED-4DB2-BD59-A6C34878D82A}">
                    <a16:rowId xmlns:a16="http://schemas.microsoft.com/office/drawing/2014/main" val="74248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75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21432" y="808910"/>
            <a:ext cx="6161943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 marR="143510" lvl="0" algn="ctr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שיבושי שמות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פרטיים מוגרבים - אנגלית</a:t>
            </a:r>
            <a:endParaRPr lang="en-US" sz="3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/>
          </p:nvPr>
        </p:nvGraphicFramePr>
        <p:xfrm>
          <a:off x="3512454" y="1756659"/>
          <a:ext cx="7779892" cy="4407108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944973">
                  <a:extLst>
                    <a:ext uri="{9D8B030D-6E8A-4147-A177-3AD203B41FA5}">
                      <a16:colId xmlns:a16="http://schemas.microsoft.com/office/drawing/2014/main" val="3767230853"/>
                    </a:ext>
                  </a:extLst>
                </a:gridCol>
                <a:gridCol w="1944973">
                  <a:extLst>
                    <a:ext uri="{9D8B030D-6E8A-4147-A177-3AD203B41FA5}">
                      <a16:colId xmlns:a16="http://schemas.microsoft.com/office/drawing/2014/main" val="28600378"/>
                    </a:ext>
                  </a:extLst>
                </a:gridCol>
                <a:gridCol w="1944973">
                  <a:extLst>
                    <a:ext uri="{9D8B030D-6E8A-4147-A177-3AD203B41FA5}">
                      <a16:colId xmlns:a16="http://schemas.microsoft.com/office/drawing/2014/main" val="4222607961"/>
                    </a:ext>
                  </a:extLst>
                </a:gridCol>
                <a:gridCol w="1944973">
                  <a:extLst>
                    <a:ext uri="{9D8B030D-6E8A-4147-A177-3AD203B41FA5}">
                      <a16:colId xmlns:a16="http://schemas.microsoft.com/office/drawing/2014/main" val="1645412597"/>
                    </a:ext>
                  </a:extLst>
                </a:gridCol>
              </a:tblGrid>
              <a:tr h="734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אליהו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Alijuhu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Elijhu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Eliahu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93431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בנציון/בן ציון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bentsion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bension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benzion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94743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ברתו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ברטו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557914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גד/גת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Gat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Gad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416253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הלברט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אלברט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566497"/>
                  </a:ext>
                </a:extLst>
              </a:tr>
              <a:tr h="7345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ז'רמן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zerman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jerman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56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8718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19346"/>
              </p:ext>
            </p:extLst>
          </p:nvPr>
        </p:nvGraphicFramePr>
        <p:xfrm>
          <a:off x="2524125" y="1762125"/>
          <a:ext cx="9260485" cy="392325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852097">
                  <a:extLst>
                    <a:ext uri="{9D8B030D-6E8A-4147-A177-3AD203B41FA5}">
                      <a16:colId xmlns:a16="http://schemas.microsoft.com/office/drawing/2014/main" val="3670753246"/>
                    </a:ext>
                  </a:extLst>
                </a:gridCol>
                <a:gridCol w="1852097">
                  <a:extLst>
                    <a:ext uri="{9D8B030D-6E8A-4147-A177-3AD203B41FA5}">
                      <a16:colId xmlns:a16="http://schemas.microsoft.com/office/drawing/2014/main" val="940992157"/>
                    </a:ext>
                  </a:extLst>
                </a:gridCol>
                <a:gridCol w="1852097">
                  <a:extLst>
                    <a:ext uri="{9D8B030D-6E8A-4147-A177-3AD203B41FA5}">
                      <a16:colId xmlns:a16="http://schemas.microsoft.com/office/drawing/2014/main" val="2307142413"/>
                    </a:ext>
                  </a:extLst>
                </a:gridCol>
                <a:gridCol w="1852097">
                  <a:extLst>
                    <a:ext uri="{9D8B030D-6E8A-4147-A177-3AD203B41FA5}">
                      <a16:colId xmlns:a16="http://schemas.microsoft.com/office/drawing/2014/main" val="2517685938"/>
                    </a:ext>
                  </a:extLst>
                </a:gridCol>
                <a:gridCol w="1852097">
                  <a:extLst>
                    <a:ext uri="{9D8B030D-6E8A-4147-A177-3AD203B41FA5}">
                      <a16:colId xmlns:a16="http://schemas.microsoft.com/office/drawing/2014/main" val="1387735839"/>
                    </a:ext>
                  </a:extLst>
                </a:gridCol>
              </a:tblGrid>
              <a:tr h="65387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תקופה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תקופה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תקופה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תקופה 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החוקר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319088"/>
                  </a:ext>
                </a:extLst>
              </a:tr>
              <a:tr h="65387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1948-1945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1945-1939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1939-1914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אבנרי יצחק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536692"/>
                  </a:ext>
                </a:extLst>
              </a:tr>
              <a:tr h="65387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1948-1945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1945-1939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1939-1934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הדרי וניה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521334"/>
                  </a:ext>
                </a:extLst>
              </a:tr>
              <a:tr h="65387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5/48-12/47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12/47-8/46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6/46-1/46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12/45-8/45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צחור והדרי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393240"/>
                  </a:ext>
                </a:extLst>
              </a:tr>
              <a:tr h="65387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r>
                        <a:rPr lang="he-IL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48-2/49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6/48-1/48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12/47-1/47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12/46-8/46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שערי דוד</a:t>
                      </a:r>
                      <a:endParaRPr lang="en-US" sz="2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970015"/>
                  </a:ext>
                </a:extLst>
              </a:tr>
              <a:tr h="65387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1948-1947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1947-1945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סעדון חיים</a:t>
                      </a:r>
                      <a:endParaRPr lang="en-US" sz="2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125076"/>
                  </a:ext>
                </a:extLst>
              </a:tr>
            </a:tbl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880B5D5A-E0DF-4B60-8353-D4A4851905E1}"/>
              </a:ext>
            </a:extLst>
          </p:cNvPr>
          <p:cNvSpPr/>
          <p:nvPr/>
        </p:nvSpPr>
        <p:spPr>
          <a:xfrm>
            <a:off x="7387475" y="620720"/>
            <a:ext cx="3594574" cy="801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33680" rtl="0">
              <a:lnSpc>
                <a:spcPct val="107000"/>
              </a:lnSpc>
              <a:spcAft>
                <a:spcPts val="800"/>
              </a:spcAft>
            </a:pP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תיקוף ההעפלה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96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78322" y="707248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תיקוף העפלת המוגרבים לפי </a:t>
            </a:r>
            <a:r>
              <a:rPr lang="he-IL" sz="4000" b="1" dirty="0">
                <a:solidFill>
                  <a:schemeClr val="bg1"/>
                </a:solidFill>
                <a:ea typeface="Calibri" panose="020F0502020204030204" pitchFamily="34" charset="0"/>
                <a:cs typeface="David" panose="020E0502060401010101" pitchFamily="34" charset="-79"/>
              </a:rPr>
              <a:t>נמלי מוצא</a:t>
            </a:r>
            <a:endParaRPr lang="he-IL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69980"/>
              </p:ext>
            </p:extLst>
          </p:nvPr>
        </p:nvGraphicFramePr>
        <p:xfrm>
          <a:off x="2590800" y="1738327"/>
          <a:ext cx="9079665" cy="4170477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815933">
                  <a:extLst>
                    <a:ext uri="{9D8B030D-6E8A-4147-A177-3AD203B41FA5}">
                      <a16:colId xmlns:a16="http://schemas.microsoft.com/office/drawing/2014/main" val="773130870"/>
                    </a:ext>
                  </a:extLst>
                </a:gridCol>
                <a:gridCol w="1815933">
                  <a:extLst>
                    <a:ext uri="{9D8B030D-6E8A-4147-A177-3AD203B41FA5}">
                      <a16:colId xmlns:a16="http://schemas.microsoft.com/office/drawing/2014/main" val="2921540222"/>
                    </a:ext>
                  </a:extLst>
                </a:gridCol>
                <a:gridCol w="1815933">
                  <a:extLst>
                    <a:ext uri="{9D8B030D-6E8A-4147-A177-3AD203B41FA5}">
                      <a16:colId xmlns:a16="http://schemas.microsoft.com/office/drawing/2014/main" val="3732892776"/>
                    </a:ext>
                  </a:extLst>
                </a:gridCol>
                <a:gridCol w="1815933">
                  <a:extLst>
                    <a:ext uri="{9D8B030D-6E8A-4147-A177-3AD203B41FA5}">
                      <a16:colId xmlns:a16="http://schemas.microsoft.com/office/drawing/2014/main" val="2644126254"/>
                    </a:ext>
                  </a:extLst>
                </a:gridCol>
                <a:gridCol w="1815933">
                  <a:extLst>
                    <a:ext uri="{9D8B030D-6E8A-4147-A177-3AD203B41FA5}">
                      <a16:colId xmlns:a16="http://schemas.microsoft.com/office/drawing/2014/main" val="1212217727"/>
                    </a:ext>
                  </a:extLst>
                </a:gridCol>
              </a:tblGrid>
              <a:tr h="547673">
                <a:tc>
                  <a:txBody>
                    <a:bodyPr/>
                    <a:lstStyle/>
                    <a:p>
                      <a:pPr marR="143510"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מזרח אירופה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אלג'יר</a:t>
                      </a:r>
                      <a:endParaRPr lang="en-US" sz="2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צרפת</a:t>
                      </a: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איטליה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שנה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359251"/>
                  </a:ext>
                </a:extLst>
              </a:tr>
              <a:tr h="905701">
                <a:tc>
                  <a:txBody>
                    <a:bodyPr/>
                    <a:lstStyle/>
                    <a:p>
                      <a:pPr marR="143510"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1946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214630"/>
                  </a:ext>
                </a:extLst>
              </a:tr>
              <a:tr h="905701"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934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295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86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1947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642690"/>
                  </a:ext>
                </a:extLst>
              </a:tr>
              <a:tr h="905701"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220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210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1948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852083"/>
                  </a:ext>
                </a:extLst>
              </a:tr>
              <a:tr h="905701"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en-US" sz="2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934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511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297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3510"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76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4886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4650" y="742370"/>
            <a:ext cx="9100457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kumimoji="0" lang="he-IL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שליחים ארץ ישראליים למגרב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62125" y="1766208"/>
            <a:ext cx="9821636" cy="967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68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1943 – שליחים ראשונים במגרב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אפרים פרידמן – בן חיים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יגאל כהן</a:t>
            </a:r>
          </a:p>
          <a:p>
            <a:pPr marR="23368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he-IL" sz="2800" b="1" u="sng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1945 – שליחות שנייה החלוץ האחיד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אפרים פרידמן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יגאל כהן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נפתלי בר גיורא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he-IL" sz="2800" dirty="0">
              <a:solidFill>
                <a:prstClr val="black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he-IL" sz="2800" dirty="0">
              <a:solidFill>
                <a:prstClr val="black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23368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he-IL" sz="2800" dirty="0">
              <a:solidFill>
                <a:prstClr val="black"/>
              </a:solidFill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R="23368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9026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ACBB523-5B13-4F4D-8AE5-BF02E3F1472B}"/>
              </a:ext>
            </a:extLst>
          </p:cNvPr>
          <p:cNvSpPr/>
          <p:nvPr/>
        </p:nvSpPr>
        <p:spPr>
          <a:xfrm>
            <a:off x="2638425" y="796903"/>
            <a:ext cx="9100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dirty="0">
                <a:solidFill>
                  <a:prstClr val="white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1947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שליחות שלישית – ההעפלה מחופי אלג'יר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5AB383-F8F2-4AE9-8569-502A4C5EA682}"/>
              </a:ext>
            </a:extLst>
          </p:cNvPr>
          <p:cNvSpPr/>
          <p:nvPr/>
        </p:nvSpPr>
        <p:spPr>
          <a:xfrm>
            <a:off x="1762125" y="1766208"/>
            <a:ext cx="982163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3368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קורס הגנה פברואר 1947 – קורס הגנה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ברביגו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  <a:r>
              <a:rPr kumimoji="0" lang="he-IL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kumimoji="0" lang="he-I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אלג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</a:t>
            </a:r>
            <a:r>
              <a:rPr kumimoji="0" lang="he-IL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4794F43-1424-47B5-94DA-311759CCA751}"/>
              </a:ext>
            </a:extLst>
          </p:cNvPr>
          <p:cNvSpPr/>
          <p:nvPr/>
        </p:nvSpPr>
        <p:spPr>
          <a:xfrm>
            <a:off x="1762125" y="2671251"/>
            <a:ext cx="9821636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68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משתתפים:</a:t>
            </a: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סם אביטבול</a:t>
            </a:r>
            <a:r>
              <a:rPr lang="en-US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אלי אוחיון - מרוקו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23368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נדיה כהן</a:t>
            </a:r>
            <a:r>
              <a:rPr lang="en-US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אילן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חג'אג'</a:t>
            </a:r>
            <a:r>
              <a:rPr lang="en-US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גד שמלה - תוניס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27105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94787" y="412750"/>
            <a:ext cx="6263763" cy="1325563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 ההעפלה 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מחוף </a:t>
            </a:r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אלג'יר</a:t>
            </a:r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859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 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השליחים: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אפרים פרידמן (בן חיים)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קיבוץ בית אורן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כלב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קסטלבולונזי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קיבוץ גבעת חיים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רפאל חמל 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קיבוץ כברי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יאני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אבידוב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נהלל</a:t>
            </a:r>
          </a:p>
        </p:txBody>
      </p:sp>
    </p:spTree>
    <p:extLst>
      <p:ext uri="{BB962C8B-B14F-4D97-AF65-F5344CB8AC3E}">
        <p14:creationId xmlns:p14="http://schemas.microsoft.com/office/powerpoint/2010/main" val="22521458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75819" y="403225"/>
            <a:ext cx="8367252" cy="1325563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פעילים העפלה מקומיים מחוף אלג'יר</a:t>
            </a:r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7287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מרוקו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סאם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אביטבול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אלי אוחיון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תוניס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נדיה כהן (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פרנקו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חנניה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אלעל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אילן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חג'אג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יצחק כהן</a:t>
            </a:r>
          </a:p>
        </p:txBody>
      </p:sp>
    </p:spTree>
    <p:extLst>
      <p:ext uri="{BB962C8B-B14F-4D97-AF65-F5344CB8AC3E}">
        <p14:creationId xmlns:p14="http://schemas.microsoft.com/office/powerpoint/2010/main" val="460694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279599D7-A02F-4B6E-9B7D-60446B04A468}"/>
              </a:ext>
            </a:extLst>
          </p:cNvPr>
          <p:cNvSpPr txBox="1">
            <a:spLocks/>
          </p:cNvSpPr>
          <p:nvPr/>
        </p:nvSpPr>
        <p:spPr>
          <a:xfrm>
            <a:off x="2152630" y="434482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דיוקנו של המעפיל המוגרבי הצפון אפריקאי בשלושה מעגלים משיקים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49EC3AA-8EC6-4DD4-BB40-D41565C830AE}"/>
              </a:ext>
            </a:extLst>
          </p:cNvPr>
          <p:cNvSpPr/>
          <p:nvPr/>
        </p:nvSpPr>
        <p:spPr>
          <a:xfrm>
            <a:off x="8793804" y="1838528"/>
            <a:ext cx="2898842" cy="28210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הראשון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ההכנות וההתארגנות במחנות המעבר בארצות המגרב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D5A2E5D3-E3E3-48D9-B741-28D18D8CCB20}"/>
              </a:ext>
            </a:extLst>
          </p:cNvPr>
          <p:cNvSpPr/>
          <p:nvPr/>
        </p:nvSpPr>
        <p:spPr>
          <a:xfrm>
            <a:off x="5236318" y="1838528"/>
            <a:ext cx="2898842" cy="28210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השני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ההפלגה לפלשתינה א"י והגירוש לקפריסין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4F294573-0A6B-4BBD-AA3C-5DF40309747E}"/>
              </a:ext>
            </a:extLst>
          </p:cNvPr>
          <p:cNvSpPr/>
          <p:nvPr/>
        </p:nvSpPr>
        <p:spPr>
          <a:xfrm>
            <a:off x="1678832" y="1838527"/>
            <a:ext cx="2898842" cy="2821021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השלישי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ההסתגלות לחיי המחנות והעלייה ארצה</a:t>
            </a:r>
          </a:p>
        </p:txBody>
      </p:sp>
      <p:sp>
        <p:nvSpPr>
          <p:cNvPr id="2" name="מלבן 1"/>
          <p:cNvSpPr/>
          <p:nvPr/>
        </p:nvSpPr>
        <p:spPr>
          <a:xfrm>
            <a:off x="2065187" y="4659548"/>
            <a:ext cx="9533743" cy="105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מחנה 55 רובע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הארלם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-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 שם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שכונת השחורים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בניו יורק </a:t>
            </a:r>
            <a:endParaRPr lang="en-US" sz="24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5890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00283" y="403225"/>
            <a:ext cx="8347587" cy="1325563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מנהיגי קהילות שסייעו  כלכלית 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להעפלה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7287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אלג'יר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אלי גוזלן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יוסף חיון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תוניס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עייזר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שרקי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גבריאל גביזון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83510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89006" y="681037"/>
            <a:ext cx="8574343" cy="825500"/>
          </a:xfrm>
        </p:spPr>
        <p:txBody>
          <a:bodyPr>
            <a:noAutofit/>
          </a:bodyPr>
          <a:lstStyle/>
          <a:p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דרכי </a:t>
            </a:r>
            <a:r>
              <a:rPr lang="he-IL" sz="4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ההעפלה: סיסמא - </a:t>
            </a:r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שריקת התקווה</a:t>
            </a:r>
            <a:r>
              <a:rPr lang="en-US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4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34637" y="1636155"/>
            <a:ext cx="9228712" cy="4756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מרוקו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מערים שונות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לאוג'דה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ומשם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למרארניה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עיירה בגבול אלג'יר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   משם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לעיר אלג'יר ומשם למחנות מעבר באלג'יר 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מפאס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מכנאס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רבאט-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סאלה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סאפי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מוגדור-אסווירה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וקזבלנקה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למרסיי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מאוג'דה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לעיר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אוראן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באלג'יר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תוניס-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מהעיר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תוניס ומערים וכפרים לעיר תוניס ומשם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לאלג'יר</a:t>
            </a:r>
            <a:endParaRPr 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אלג'יר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התכנסות והתארגנות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הכנסת המרכזי בעיר אלג'יר.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ומשם ל-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מחנות מעבר באלג'יר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- 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בגויה,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ריבט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רביגו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ל'ארבא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סידי פארש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לוב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-  מטריפולי  לעיר תוניס ומשם לאלג'יר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ED330FC-F9DB-4A35-8AEB-9E66D7F34CD1}"/>
              </a:ext>
            </a:extLst>
          </p:cNvPr>
          <p:cNvSpPr txBox="1">
            <a:spLocks/>
          </p:cNvSpPr>
          <p:nvPr/>
        </p:nvSpPr>
        <p:spPr>
          <a:xfrm>
            <a:off x="3665504" y="4774795"/>
            <a:ext cx="6011896" cy="280433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תוכן 2">
            <a:extLst>
              <a:ext uri="{FF2B5EF4-FFF2-40B4-BE49-F238E27FC236}">
                <a16:creationId xmlns:a16="http://schemas.microsoft.com/office/drawing/2014/main" id="{936C0BDD-C758-4606-9A19-C46C1B05DA07}"/>
              </a:ext>
            </a:extLst>
          </p:cNvPr>
          <p:cNvSpPr txBox="1">
            <a:spLocks/>
          </p:cNvSpPr>
          <p:nvPr/>
        </p:nvSpPr>
        <p:spPr>
          <a:xfrm>
            <a:off x="-422342" y="3835400"/>
            <a:ext cx="5600700" cy="162013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55977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F0F10C9E-E9E7-485B-9835-96302F4FF48A}"/>
              </a:ext>
            </a:extLst>
          </p:cNvPr>
          <p:cNvSpPr txBox="1">
            <a:spLocks/>
          </p:cNvSpPr>
          <p:nvPr/>
        </p:nvSpPr>
        <p:spPr>
          <a:xfrm>
            <a:off x="2595716" y="690764"/>
            <a:ext cx="9301316" cy="768384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תלאותההעפלה</a:t>
            </a:r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 שמואל 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בן הרוש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BE9D571-A71D-4D73-A57C-0537BD6735FB}"/>
              </a:ext>
            </a:extLst>
          </p:cNvPr>
          <p:cNvSpPr/>
          <p:nvPr/>
        </p:nvSpPr>
        <p:spPr>
          <a:xfrm>
            <a:off x="7954615" y="2046603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ספרו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9274176-EAFF-4305-B459-4A4BE6C918FC}"/>
              </a:ext>
            </a:extLst>
          </p:cNvPr>
          <p:cNvSpPr/>
          <p:nvPr/>
        </p:nvSpPr>
        <p:spPr>
          <a:xfrm>
            <a:off x="2995890" y="2066881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אוג'דה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ומשם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למארניה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76BDAD0C-C73A-4701-ACD9-95244F918EF3}"/>
              </a:ext>
            </a:extLst>
          </p:cNvPr>
          <p:cNvSpPr/>
          <p:nvPr/>
        </p:nvSpPr>
        <p:spPr>
          <a:xfrm>
            <a:off x="2995890" y="3170281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לאלג'יר, מחנות מעבר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3183C0DC-84DA-49CC-BA71-5BCD3CEFE5B1}"/>
              </a:ext>
            </a:extLst>
          </p:cNvPr>
          <p:cNvSpPr/>
          <p:nvPr/>
        </p:nvSpPr>
        <p:spPr>
          <a:xfrm>
            <a:off x="8046214" y="3092788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מרסיי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A5D85EA3-29DA-41AD-A89C-2E699C728F4D}"/>
              </a:ext>
            </a:extLst>
          </p:cNvPr>
          <p:cNvSpPr/>
          <p:nvPr/>
        </p:nvSpPr>
        <p:spPr>
          <a:xfrm>
            <a:off x="8154369" y="4273321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נחשון -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יחיעם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B71FDC4A-F0FF-4130-ACDC-666B114D2089}"/>
              </a:ext>
            </a:extLst>
          </p:cNvPr>
          <p:cNvSpPr/>
          <p:nvPr/>
        </p:nvSpPr>
        <p:spPr>
          <a:xfrm>
            <a:off x="2995889" y="4273321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חיפה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6147614D-14E2-4043-9799-37419357D114}"/>
              </a:ext>
            </a:extLst>
          </p:cNvPr>
          <p:cNvSpPr/>
          <p:nvPr/>
        </p:nvSpPr>
        <p:spPr>
          <a:xfrm>
            <a:off x="2995889" y="5460455"/>
            <a:ext cx="3521413" cy="5933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קפריסין</a:t>
            </a:r>
          </a:p>
        </p:txBody>
      </p:sp>
      <p:sp>
        <p:nvSpPr>
          <p:cNvPr id="14" name="חץ: ימינה 13">
            <a:extLst>
              <a:ext uri="{FF2B5EF4-FFF2-40B4-BE49-F238E27FC236}">
                <a16:creationId xmlns:a16="http://schemas.microsoft.com/office/drawing/2014/main" id="{2990CD6B-360A-436F-888B-204D5B20B369}"/>
              </a:ext>
            </a:extLst>
          </p:cNvPr>
          <p:cNvSpPr/>
          <p:nvPr/>
        </p:nvSpPr>
        <p:spPr>
          <a:xfrm rot="10800000">
            <a:off x="6660924" y="2103045"/>
            <a:ext cx="1150070" cy="4619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חץ: ימינה 14">
            <a:extLst>
              <a:ext uri="{FF2B5EF4-FFF2-40B4-BE49-F238E27FC236}">
                <a16:creationId xmlns:a16="http://schemas.microsoft.com/office/drawing/2014/main" id="{F63605C4-FB4D-4B47-B3F2-21832ABBA3A3}"/>
              </a:ext>
            </a:extLst>
          </p:cNvPr>
          <p:cNvSpPr/>
          <p:nvPr/>
        </p:nvSpPr>
        <p:spPr>
          <a:xfrm rot="5400000">
            <a:off x="4459901" y="2635459"/>
            <a:ext cx="593386" cy="4619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חץ: ימינה 15">
            <a:extLst>
              <a:ext uri="{FF2B5EF4-FFF2-40B4-BE49-F238E27FC236}">
                <a16:creationId xmlns:a16="http://schemas.microsoft.com/office/drawing/2014/main" id="{69132078-6D25-4AED-A5FB-641D5619EFE0}"/>
              </a:ext>
            </a:extLst>
          </p:cNvPr>
          <p:cNvSpPr/>
          <p:nvPr/>
        </p:nvSpPr>
        <p:spPr>
          <a:xfrm>
            <a:off x="6706723" y="3208855"/>
            <a:ext cx="1150070" cy="4619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ימינה 16">
            <a:extLst>
              <a:ext uri="{FF2B5EF4-FFF2-40B4-BE49-F238E27FC236}">
                <a16:creationId xmlns:a16="http://schemas.microsoft.com/office/drawing/2014/main" id="{9D5196CC-A235-426A-87C7-D07A0656A202}"/>
              </a:ext>
            </a:extLst>
          </p:cNvPr>
          <p:cNvSpPr/>
          <p:nvPr/>
        </p:nvSpPr>
        <p:spPr>
          <a:xfrm rot="5400000">
            <a:off x="9510226" y="3736505"/>
            <a:ext cx="593386" cy="4619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: ימינה 17">
            <a:extLst>
              <a:ext uri="{FF2B5EF4-FFF2-40B4-BE49-F238E27FC236}">
                <a16:creationId xmlns:a16="http://schemas.microsoft.com/office/drawing/2014/main" id="{28CBB2C5-F5ED-461C-88FA-902308625233}"/>
              </a:ext>
            </a:extLst>
          </p:cNvPr>
          <p:cNvSpPr/>
          <p:nvPr/>
        </p:nvSpPr>
        <p:spPr>
          <a:xfrm rot="10800000">
            <a:off x="6660924" y="4314665"/>
            <a:ext cx="1150070" cy="4619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: ימינה 18">
            <a:extLst>
              <a:ext uri="{FF2B5EF4-FFF2-40B4-BE49-F238E27FC236}">
                <a16:creationId xmlns:a16="http://schemas.microsoft.com/office/drawing/2014/main" id="{D002D0B5-C87A-4B2B-BD62-05C3F3ABF7C0}"/>
              </a:ext>
            </a:extLst>
          </p:cNvPr>
          <p:cNvSpPr/>
          <p:nvPr/>
        </p:nvSpPr>
        <p:spPr>
          <a:xfrm rot="5400000">
            <a:off x="4479525" y="4841899"/>
            <a:ext cx="593386" cy="4619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חץ: ימינה 15">
            <a:extLst>
              <a:ext uri="{FF2B5EF4-FFF2-40B4-BE49-F238E27FC236}">
                <a16:creationId xmlns:a16="http://schemas.microsoft.com/office/drawing/2014/main" id="{69132078-6D25-4AED-A5FB-641D5619EFE0}"/>
              </a:ext>
            </a:extLst>
          </p:cNvPr>
          <p:cNvSpPr/>
          <p:nvPr/>
        </p:nvSpPr>
        <p:spPr>
          <a:xfrm flipV="1">
            <a:off x="6859122" y="5510604"/>
            <a:ext cx="1295247" cy="890192"/>
          </a:xfrm>
          <a:prstGeom prst="rightArrow">
            <a:avLst>
              <a:gd name="adj1" fmla="val 50000"/>
              <a:gd name="adj2" fmla="val 7764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: פינות מעוגלות 10">
            <a:extLst>
              <a:ext uri="{FF2B5EF4-FFF2-40B4-BE49-F238E27FC236}">
                <a16:creationId xmlns:a16="http://schemas.microsoft.com/office/drawing/2014/main" id="{A5D85EA3-29DA-41AD-A89C-2E699C728F4D}"/>
              </a:ext>
            </a:extLst>
          </p:cNvPr>
          <p:cNvSpPr/>
          <p:nvPr/>
        </p:nvSpPr>
        <p:spPr>
          <a:xfrm rot="10800000" flipV="1">
            <a:off x="8154369" y="5614218"/>
            <a:ext cx="3811489" cy="786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למדינת ישראל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3459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ACBB523-5B13-4F4D-8AE5-BF02E3F1472B}"/>
              </a:ext>
            </a:extLst>
          </p:cNvPr>
          <p:cNvSpPr/>
          <p:nvPr/>
        </p:nvSpPr>
        <p:spPr>
          <a:xfrm>
            <a:off x="2638425" y="796903"/>
            <a:ext cx="9100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he-IL" sz="3200" b="1" dirty="0">
                <a:solidFill>
                  <a:schemeClr val="bg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מאי 1947- הקמת מחנה 'שלווה ובריאות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 </a:t>
            </a:r>
            <a:r>
              <a:rPr lang="he-IL" sz="3200" b="1" dirty="0" err="1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בטנס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אלג'יר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5AB383-F8F2-4AE9-8569-502A4C5EA682}"/>
              </a:ext>
            </a:extLst>
          </p:cNvPr>
          <p:cNvSpPr/>
          <p:nvPr/>
        </p:nvSpPr>
        <p:spPr>
          <a:xfrm>
            <a:off x="1762125" y="1766208"/>
            <a:ext cx="982163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680">
              <a:lnSpc>
                <a:spcPct val="150000"/>
              </a:lnSpc>
              <a:spcAft>
                <a:spcPts val="800"/>
              </a:spcAft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מארגני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המחנה- רפאל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חמל וכלב </a:t>
            </a:r>
            <a:r>
              <a:rPr lang="he-IL" sz="2800" b="1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קסטלבולונזי</a:t>
            </a:r>
            <a:endParaRPr lang="en-US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4794F43-1424-47B5-94DA-311759CCA751}"/>
              </a:ext>
            </a:extLst>
          </p:cNvPr>
          <p:cNvSpPr/>
          <p:nvPr/>
        </p:nvSpPr>
        <p:spPr>
          <a:xfrm>
            <a:off x="1762125" y="2671251"/>
            <a:ext cx="9821636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10.5- הספינה 'יהודה הלוי'- 400 מעפילים בדרך לפלשתינה- א"י</a:t>
            </a: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31.5- הספינה מגיעה לחיפה</a:t>
            </a: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1.6- גירוש לקפריסין</a:t>
            </a:r>
            <a:endParaRPr lang="en-US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09753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ACBB523-5B13-4F4D-8AE5-BF02E3F1472B}"/>
              </a:ext>
            </a:extLst>
          </p:cNvPr>
          <p:cNvSpPr/>
          <p:nvPr/>
        </p:nvSpPr>
        <p:spPr>
          <a:xfrm>
            <a:off x="2257425" y="778926"/>
            <a:ext cx="9100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he-IL" sz="3200" b="1" dirty="0">
                <a:solidFill>
                  <a:schemeClr val="bg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יולי 1947- התארגנות במחנות מעבר בעיר אלג'יר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4794F43-1424-47B5-94DA-311759CCA751}"/>
              </a:ext>
            </a:extLst>
          </p:cNvPr>
          <p:cNvSpPr/>
          <p:nvPr/>
        </p:nvSpPr>
        <p:spPr>
          <a:xfrm>
            <a:off x="1536246" y="1966401"/>
            <a:ext cx="9821636" cy="143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16.7- הספינה 'שיבת ציון' בנמל אלג'יר- 430 מעפילים</a:t>
            </a: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28.7- הגעה לארץ ישראל וגירוש לקפריסין</a:t>
            </a:r>
          </a:p>
        </p:txBody>
      </p:sp>
    </p:spTree>
    <p:extLst>
      <p:ext uri="{BB962C8B-B14F-4D97-AF65-F5344CB8AC3E}">
        <p14:creationId xmlns:p14="http://schemas.microsoft.com/office/powerpoint/2010/main" val="37791856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4B2790B-B660-4CA2-BCE1-A2D6BA65186A}"/>
              </a:ext>
            </a:extLst>
          </p:cNvPr>
          <p:cNvSpPr/>
          <p:nvPr/>
        </p:nvSpPr>
        <p:spPr>
          <a:xfrm>
            <a:off x="2286000" y="817026"/>
            <a:ext cx="96393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he-IL" sz="2600" b="1" dirty="0">
                <a:solidFill>
                  <a:schemeClr val="bg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נובמבר 1947- חילוץ מעפילים בלב ים מספינת החלוץ לספינת הפורצים</a:t>
            </a:r>
            <a:endParaRPr lang="en-US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1C3CB0A-3792-4E86-99AA-8E23895DF802}"/>
              </a:ext>
            </a:extLst>
          </p:cNvPr>
          <p:cNvSpPr/>
          <p:nvPr/>
        </p:nvSpPr>
        <p:spPr>
          <a:xfrm>
            <a:off x="1926771" y="1861626"/>
            <a:ext cx="9821636" cy="143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22.1- איסוף 44 מעפילים בני נוער מחוף אלג'יר</a:t>
            </a: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4.12- פריצת המחסום הבריטי- הורדת המעפילים בחוץ תל אביב</a:t>
            </a:r>
          </a:p>
        </p:txBody>
      </p:sp>
    </p:spTree>
    <p:extLst>
      <p:ext uri="{BB962C8B-B14F-4D97-AF65-F5344CB8AC3E}">
        <p14:creationId xmlns:p14="http://schemas.microsoft.com/office/powerpoint/2010/main" val="27978004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4B2790B-B660-4CA2-BCE1-A2D6BA65186A}"/>
              </a:ext>
            </a:extLst>
          </p:cNvPr>
          <p:cNvSpPr/>
          <p:nvPr/>
        </p:nvSpPr>
        <p:spPr>
          <a:xfrm>
            <a:off x="2286000" y="817026"/>
            <a:ext cx="96393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he-IL" sz="2600" b="1" dirty="0" smtClean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'הבריחה' מהמגרב</a:t>
            </a:r>
            <a:r>
              <a:rPr lang="en-US" sz="2600" b="1" dirty="0" smtClean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524000" y="2281084"/>
            <a:ext cx="9812594" cy="360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לאחר </a:t>
            </a:r>
            <a:r>
              <a:rPr lang="he-IL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כשלון</a:t>
            </a:r>
            <a:r>
              <a:rPr lang="he-IL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ההעפלה לספינה  הפורצים החלה 'הבריחה'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עדויות של:</a:t>
            </a:r>
            <a:endParaRPr lang="en-US" sz="24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אפרים פרידמן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(בן חיים)  -  200 מעפילים הוברחו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למרסיי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אלי אוחיון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-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הברחה בעזרת 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מבריחים יהודים וערבים (2500 פרנק)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נדיה כהן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פרנקו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הברחנו יהודים ממרוקו ללא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דרכונים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יעקב  קראוס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(כרוז) - כישלון הפורצים חייב לפעול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באמצעות 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דרכונים מזויפים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אילן </a:t>
            </a:r>
            <a:r>
              <a:rPr lang="he-IL" sz="2400" b="1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חגא'ג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זייפן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דרכונים  שהשתלם  אצל שולה ארלוזורוב </a:t>
            </a:r>
            <a:r>
              <a:rPr lang="he-IL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במרסיי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32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6750" y="168275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אלמלא הפסקת ההעפלה הישירה מאלג'יר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בידי המוסד לעלייה ב' , פריז</a:t>
            </a:r>
          </a:p>
          <a:p>
            <a:pPr marL="0" indent="0"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תוניס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- 800 חברי תנועות נוער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מרוקו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- 2,000 חברי תנועות נוער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אברהמי יצחק  (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את"ה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- 14/4 13.5.1946)</a:t>
            </a: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B45456F-662F-4683-B86D-ACE37576C5C6}"/>
              </a:ext>
            </a:extLst>
          </p:cNvPr>
          <p:cNvSpPr/>
          <p:nvPr/>
        </p:nvSpPr>
        <p:spPr>
          <a:xfrm>
            <a:off x="3382297" y="620770"/>
            <a:ext cx="10207763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33680" lvl="0" indent="0" algn="l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פוטנציאל ההעפלה </a:t>
            </a: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מהמגרב שלא מומש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882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63D765E-7DD1-408D-8975-467902BE8153}"/>
              </a:ext>
            </a:extLst>
          </p:cNvPr>
          <p:cNvSpPr/>
          <p:nvPr/>
        </p:nvSpPr>
        <p:spPr>
          <a:xfrm>
            <a:off x="1465006" y="592145"/>
            <a:ext cx="109728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680"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שני היבטים על היקף   ההעפלה מהמגרב</a:t>
            </a:r>
            <a:endParaRPr lang="en-US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22708C27-4542-4A10-AB5D-14B58BB8298C}"/>
              </a:ext>
            </a:extLst>
          </p:cNvPr>
          <p:cNvSpPr/>
          <p:nvPr/>
        </p:nvSpPr>
        <p:spPr>
          <a:xfrm>
            <a:off x="7449205" y="3148697"/>
            <a:ext cx="3503930" cy="32356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מתוך 115,000</a:t>
            </a:r>
          </a:p>
          <a:p>
            <a:pPr algn="ct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(2.17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%)</a:t>
            </a:r>
          </a:p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1948-1945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C6537DF4-D7E6-42D4-A994-FECF62A4D249}"/>
              </a:ext>
            </a:extLst>
          </p:cNvPr>
          <p:cNvSpPr/>
          <p:nvPr/>
        </p:nvSpPr>
        <p:spPr>
          <a:xfrm>
            <a:off x="2861187" y="3148697"/>
            <a:ext cx="3937321" cy="32356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מתוך 52,000</a:t>
            </a:r>
          </a:p>
          <a:p>
            <a:pPr algn="ct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(4.8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%)</a:t>
            </a:r>
          </a:p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מגורשי קפריסין בלבד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F76D4C9-FCE5-4A5D-B2FD-959DF2C2561A}"/>
              </a:ext>
            </a:extLst>
          </p:cNvPr>
          <p:cNvSpPr txBox="1"/>
          <p:nvPr/>
        </p:nvSpPr>
        <p:spPr>
          <a:xfrm>
            <a:off x="3923907" y="2278980"/>
            <a:ext cx="6094428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2500</a:t>
            </a:r>
            <a:r>
              <a:rPr lang="he-IL" sz="20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מעפילים צפון אפריקאים </a:t>
            </a:r>
            <a:endParaRPr lang="en-US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29411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57550" y="744511"/>
            <a:ext cx="8553450" cy="56603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he-IL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ספינות מעפילים מחופי אלג'יר:  </a:t>
            </a: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5/1948-5/1947</a:t>
            </a:r>
            <a:endParaRPr lang="he-IL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637183"/>
              </p:ext>
            </p:extLst>
          </p:nvPr>
        </p:nvGraphicFramePr>
        <p:xfrm>
          <a:off x="1521500" y="1767746"/>
          <a:ext cx="10289500" cy="36576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8950">
                  <a:extLst>
                    <a:ext uri="{9D8B030D-6E8A-4147-A177-3AD203B41FA5}">
                      <a16:colId xmlns:a16="http://schemas.microsoft.com/office/drawing/2014/main" val="171179808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24590329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2119331613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724108550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1681542691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163629075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908071368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247069262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847872626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186832628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</a:rPr>
                        <a:t>אהרני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ירקוני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אביגור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בוגנר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שערי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חורב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אורן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מויאל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המאגר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8825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יהודה הלוי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399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-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390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430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399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399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425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98897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5895" algn="l"/>
                          <a:tab pos="516255" algn="ctr"/>
                        </a:tabLst>
                      </a:pPr>
                      <a:r>
                        <a:rPr lang="he-IL" sz="2000" dirty="0">
                          <a:effectLst/>
                        </a:rPr>
                        <a:t>שיבת ציון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411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411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-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411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411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411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411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487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556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5895" algn="l"/>
                          <a:tab pos="516255" algn="ctr"/>
                        </a:tabLst>
                      </a:pPr>
                      <a:r>
                        <a:rPr lang="he-IL" sz="2000" dirty="0">
                          <a:effectLst/>
                        </a:rPr>
                        <a:t>הפורצים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44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-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411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22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90447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5895" algn="l"/>
                          <a:tab pos="516255" algn="ctr"/>
                        </a:tabLst>
                      </a:pPr>
                      <a:r>
                        <a:rPr lang="he-IL" sz="2000" dirty="0">
                          <a:effectLst/>
                        </a:rPr>
                        <a:t>ס ה " כ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854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855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1,200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845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885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854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854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836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934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85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7374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40613" y="1851286"/>
            <a:ext cx="10104151" cy="3101714"/>
          </a:xfrm>
        </p:spPr>
        <p:txBody>
          <a:bodyPr>
            <a:normAutofit fontScale="92500" lnSpcReduction="10000"/>
          </a:bodyPr>
          <a:lstStyle/>
          <a:p>
            <a:pPr marL="457200" indent="-4572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הציונות המדינית 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 שיחקה תפקיד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מרכזי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בחיי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יהודי המגרב</a:t>
            </a:r>
            <a:endParaRPr lang="he-IL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1905 בנימין זאב הרצל</a:t>
            </a:r>
          </a:p>
          <a:p>
            <a:pPr algn="r" rtl="0">
              <a:lnSpc>
                <a:spcPct val="107000"/>
              </a:lnSpc>
              <a:spcAft>
                <a:spcPts val="800"/>
              </a:spcAft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קול קורא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הפונה ליהודי המגרב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להצטרף לתנועה הציונית</a:t>
            </a:r>
            <a:endParaRPr lang="en-US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sz="1800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4106AB78-8B04-4CFC-B360-DCD7EDBDF9B9}"/>
              </a:ext>
            </a:extLst>
          </p:cNvPr>
          <p:cNvSpPr txBox="1">
            <a:spLocks/>
          </p:cNvSpPr>
          <p:nvPr/>
        </p:nvSpPr>
        <p:spPr>
          <a:xfrm>
            <a:off x="1685905" y="415432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ההעפלה מהמגרב- המאה ועשרים</a:t>
            </a:r>
          </a:p>
        </p:txBody>
      </p:sp>
    </p:spTree>
    <p:extLst>
      <p:ext uri="{BB962C8B-B14F-4D97-AF65-F5344CB8AC3E}">
        <p14:creationId xmlns:p14="http://schemas.microsoft.com/office/powerpoint/2010/main" val="23919693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66345"/>
              </p:ext>
            </p:extLst>
          </p:nvPr>
        </p:nvGraphicFramePr>
        <p:xfrm>
          <a:off x="1927121" y="348655"/>
          <a:ext cx="8979005" cy="58480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95801">
                  <a:extLst>
                    <a:ext uri="{9D8B030D-6E8A-4147-A177-3AD203B41FA5}">
                      <a16:colId xmlns:a16="http://schemas.microsoft.com/office/drawing/2014/main" val="1787689341"/>
                    </a:ext>
                  </a:extLst>
                </a:gridCol>
                <a:gridCol w="1795801">
                  <a:extLst>
                    <a:ext uri="{9D8B030D-6E8A-4147-A177-3AD203B41FA5}">
                      <a16:colId xmlns:a16="http://schemas.microsoft.com/office/drawing/2014/main" val="1640082287"/>
                    </a:ext>
                  </a:extLst>
                </a:gridCol>
                <a:gridCol w="1795801">
                  <a:extLst>
                    <a:ext uri="{9D8B030D-6E8A-4147-A177-3AD203B41FA5}">
                      <a16:colId xmlns:a16="http://schemas.microsoft.com/office/drawing/2014/main" val="3779675494"/>
                    </a:ext>
                  </a:extLst>
                </a:gridCol>
                <a:gridCol w="1795801">
                  <a:extLst>
                    <a:ext uri="{9D8B030D-6E8A-4147-A177-3AD203B41FA5}">
                      <a16:colId xmlns:a16="http://schemas.microsoft.com/office/drawing/2014/main" val="659266045"/>
                    </a:ext>
                  </a:extLst>
                </a:gridCol>
                <a:gridCol w="1795801">
                  <a:extLst>
                    <a:ext uri="{9D8B030D-6E8A-4147-A177-3AD203B41FA5}">
                      <a16:colId xmlns:a16="http://schemas.microsoft.com/office/drawing/2014/main" val="632460778"/>
                    </a:ext>
                  </a:extLst>
                </a:gridCol>
              </a:tblGrid>
              <a:tr h="8812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מחופי איטליה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הגירוש לקפריסין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כלל המעפילים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אומדן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מעפילים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במאגר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/>
                </a:tc>
                <a:extLst>
                  <a:ext uri="{0D108BD9-81ED-4DB2-BD59-A6C34878D82A}">
                    <a16:rowId xmlns:a16="http://schemas.microsoft.com/office/drawing/2014/main" val="241945763"/>
                  </a:ext>
                </a:extLst>
              </a:tr>
              <a:tr h="5824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ארבע החירויות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02.09.1946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1,024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2579081330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התקווה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17.05.1947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1,414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1621499906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טירת צבי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12.04.1948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798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1523578615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יחיעם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28.03.1948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798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250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199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2898463047"/>
                  </a:ext>
                </a:extLst>
              </a:tr>
              <a:tr h="5824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ירושלים הנצורה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12.02.1948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670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1186920258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לא תפחידונו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22.12.1947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850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50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 smtClean="0">
                          <a:effectLst/>
                        </a:rPr>
                        <a:t>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3404867318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מולדת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29.03.1947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1,563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14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2619836973"/>
                  </a:ext>
                </a:extLst>
              </a:tr>
              <a:tr h="5824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מורדי הגטאות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24.05.1947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1,457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36191374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קדימה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16.11.1947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794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2525133044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שאר ישוב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23.04.1947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768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2067830843"/>
                  </a:ext>
                </a:extLst>
              </a:tr>
              <a:tr h="5824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שבתאי לוז'ינסקי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12.03.1947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823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2131277991"/>
                  </a:ext>
                </a:extLst>
              </a:tr>
              <a:tr h="5824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כלל המעפילים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10,959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</a:rPr>
                        <a:t>300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 smtClean="0">
                          <a:effectLst/>
                        </a:rPr>
                        <a:t>265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353" marR="52353" marT="0" marB="0" anchor="ctr"/>
                </a:tc>
                <a:extLst>
                  <a:ext uri="{0D108BD9-81ED-4DB2-BD59-A6C34878D82A}">
                    <a16:rowId xmlns:a16="http://schemas.microsoft.com/office/drawing/2014/main" val="110541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568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99736"/>
              </p:ext>
            </p:extLst>
          </p:nvPr>
        </p:nvGraphicFramePr>
        <p:xfrm>
          <a:off x="1061885" y="286967"/>
          <a:ext cx="9367990" cy="585129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73598">
                  <a:extLst>
                    <a:ext uri="{9D8B030D-6E8A-4147-A177-3AD203B41FA5}">
                      <a16:colId xmlns:a16="http://schemas.microsoft.com/office/drawing/2014/main" val="1441220786"/>
                    </a:ext>
                  </a:extLst>
                </a:gridCol>
                <a:gridCol w="1873598">
                  <a:extLst>
                    <a:ext uri="{9D8B030D-6E8A-4147-A177-3AD203B41FA5}">
                      <a16:colId xmlns:a16="http://schemas.microsoft.com/office/drawing/2014/main" val="2696804896"/>
                    </a:ext>
                  </a:extLst>
                </a:gridCol>
                <a:gridCol w="1873598">
                  <a:extLst>
                    <a:ext uri="{9D8B030D-6E8A-4147-A177-3AD203B41FA5}">
                      <a16:colId xmlns:a16="http://schemas.microsoft.com/office/drawing/2014/main" val="1008473435"/>
                    </a:ext>
                  </a:extLst>
                </a:gridCol>
                <a:gridCol w="1873598">
                  <a:extLst>
                    <a:ext uri="{9D8B030D-6E8A-4147-A177-3AD203B41FA5}">
                      <a16:colId xmlns:a16="http://schemas.microsoft.com/office/drawing/2014/main" val="464919716"/>
                    </a:ext>
                  </a:extLst>
                </a:gridCol>
                <a:gridCol w="1873598">
                  <a:extLst>
                    <a:ext uri="{9D8B030D-6E8A-4147-A177-3AD203B41FA5}">
                      <a16:colId xmlns:a16="http://schemas.microsoft.com/office/drawing/2014/main" val="4286826645"/>
                    </a:ext>
                  </a:extLst>
                </a:gridCol>
              </a:tblGrid>
              <a:tr h="39508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מחופי</a:t>
                      </a:r>
                      <a:r>
                        <a:rPr lang="he-IL" sz="1200" b="1" baseline="0" dirty="0">
                          <a:effectLst/>
                        </a:rPr>
                        <a:t> </a:t>
                      </a:r>
                      <a:r>
                        <a:rPr lang="he-IL" sz="1200" b="1" dirty="0">
                          <a:effectLst/>
                        </a:rPr>
                        <a:t>צרפת, יוון, שוודיה</a:t>
                      </a:r>
                      <a:endParaRPr lang="en-US" sz="1200" b="1" dirty="0">
                        <a:effectLst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גירוש לקפריסין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כלל המעפילים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אומדן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מעפילים</a:t>
                      </a:r>
                      <a:endParaRPr lang="en-US" sz="1200" b="1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במאגר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4103674966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 dirty="0">
                          <a:effectLst/>
                        </a:rPr>
                        <a:t>הנרייטה סאלד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 dirty="0">
                          <a:effectLst/>
                        </a:rPr>
                        <a:t>12.8.1946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536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2874085855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 dirty="0">
                          <a:effectLst/>
                        </a:rPr>
                        <a:t>חיים ארלוזורוב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27.2.1947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1348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7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1267365413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 dirty="0">
                          <a:effectLst/>
                        </a:rPr>
                        <a:t>יגור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11.8.46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754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2454055973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 dirty="0">
                          <a:effectLst/>
                        </a:rPr>
                        <a:t>אקסודוס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18.7.1947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4,530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300-70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962379052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 dirty="0">
                          <a:effectLst/>
                        </a:rPr>
                        <a:t>בן הכט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8.3.1947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600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70-30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57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1234005994"/>
                  </a:ext>
                </a:extLst>
              </a:tr>
              <a:tr h="4185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המעפיל האלמוני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16.2.1947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796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66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2888173996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יגור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11.8.46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754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1385928136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כ"ט בנובמבר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28.12.1947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680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30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83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1573430051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לנגב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9.2.1947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647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130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63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4252454961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לקוממיות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20.2.1948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699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50-33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160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2613534055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משמר העמק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24.4.1948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782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637787710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נחשון/קסטל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26.4.1948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550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275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45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3943113089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תאודור הרצל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13.4.1947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2,641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2666526535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545" algn="l"/>
                        </a:tabLst>
                      </a:pPr>
                      <a:r>
                        <a:rPr lang="he-IL" sz="1200" b="1">
                          <a:effectLst/>
                        </a:rPr>
                        <a:t>כלל המעפילים 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14,563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</a:rPr>
                        <a:t>855-133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</a:rPr>
                        <a:t>524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89" marR="38889" marT="0" marB="0"/>
                </a:tc>
                <a:extLst>
                  <a:ext uri="{0D108BD9-81ED-4DB2-BD59-A6C34878D82A}">
                    <a16:rowId xmlns:a16="http://schemas.microsoft.com/office/drawing/2014/main" val="2147203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496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1283"/>
              </p:ext>
            </p:extLst>
          </p:nvPr>
        </p:nvGraphicFramePr>
        <p:xfrm>
          <a:off x="1138261" y="1006370"/>
          <a:ext cx="10432741" cy="36681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69957">
                  <a:extLst>
                    <a:ext uri="{9D8B030D-6E8A-4147-A177-3AD203B41FA5}">
                      <a16:colId xmlns:a16="http://schemas.microsoft.com/office/drawing/2014/main" val="1414612155"/>
                    </a:ext>
                  </a:extLst>
                </a:gridCol>
                <a:gridCol w="1880525">
                  <a:extLst>
                    <a:ext uri="{9D8B030D-6E8A-4147-A177-3AD203B41FA5}">
                      <a16:colId xmlns:a16="http://schemas.microsoft.com/office/drawing/2014/main" val="1040653029"/>
                    </a:ext>
                  </a:extLst>
                </a:gridCol>
                <a:gridCol w="1699005">
                  <a:extLst>
                    <a:ext uri="{9D8B030D-6E8A-4147-A177-3AD203B41FA5}">
                      <a16:colId xmlns:a16="http://schemas.microsoft.com/office/drawing/2014/main" val="1329600200"/>
                    </a:ext>
                  </a:extLst>
                </a:gridCol>
                <a:gridCol w="1154454">
                  <a:extLst>
                    <a:ext uri="{9D8B030D-6E8A-4147-A177-3AD203B41FA5}">
                      <a16:colId xmlns:a16="http://schemas.microsoft.com/office/drawing/2014/main" val="16594775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1398658"/>
                    </a:ext>
                  </a:extLst>
                </a:gridCol>
              </a:tblGrid>
              <a:tr h="73363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 מחופי מזרח אירופה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הגירוש לקפריסין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כלל המעפילים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אומדן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מעפילים במאגר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667060"/>
                  </a:ext>
                </a:extLst>
              </a:tr>
              <a:tr h="73363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he-IL" sz="2000" b="1">
                          <a:effectLst/>
                        </a:rPr>
                        <a:t>מדינת היהודים - בולגריה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02.10.1947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2,664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269596"/>
                  </a:ext>
                </a:extLst>
              </a:tr>
              <a:tr h="73363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פאנים - יורק/קרשנט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01.01.1948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15,239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9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232868"/>
                  </a:ext>
                </a:extLst>
              </a:tr>
              <a:tr h="73363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כנסת ישראל - יוגוסלביה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21.11.1946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3,485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7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332499"/>
                  </a:ext>
                </a:extLst>
              </a:tr>
              <a:tr h="733636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כלל המעפילים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</a:rPr>
                        <a:t>21,388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17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28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61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479125"/>
              </p:ext>
            </p:extLst>
          </p:nvPr>
        </p:nvGraphicFramePr>
        <p:xfrm>
          <a:off x="3072047" y="1518116"/>
          <a:ext cx="8136113" cy="533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AF757CD-6ACE-4BD7-936B-A524D60ABD38}"/>
              </a:ext>
            </a:extLst>
          </p:cNvPr>
          <p:cNvSpPr txBox="1"/>
          <p:nvPr/>
        </p:nvSpPr>
        <p:spPr>
          <a:xfrm>
            <a:off x="3292885" y="739259"/>
            <a:ext cx="7915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defRPr sz="1800" b="1" i="0" u="none" strike="noStrike" kern="1200" baseline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3600" dirty="0">
                <a:solidFill>
                  <a:schemeClr val="bg1"/>
                </a:solidFill>
              </a:rPr>
              <a:t>מעפילי צפון אפריקה לפי ארץ מוצא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320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7750" y="1079501"/>
            <a:ext cx="10515600" cy="44450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פליטים יהודים אירופאים מצפון אפריקה</a:t>
            </a:r>
            <a:r>
              <a:rPr lang="en-US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מציין מיקום תוכן 3" descr="E:\להכנת פאאור פוינט\גרפים\גרף 2 התפלגות פליטים אירופים מצפון אפריקה לפי ספינות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50" y="1761134"/>
            <a:ext cx="9914744" cy="401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5110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17212"/>
              </p:ext>
            </p:extLst>
          </p:nvPr>
        </p:nvGraphicFramePr>
        <p:xfrm>
          <a:off x="1559130" y="860457"/>
          <a:ext cx="10032795" cy="43891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954129">
                  <a:extLst>
                    <a:ext uri="{9D8B030D-6E8A-4147-A177-3AD203B41FA5}">
                      <a16:colId xmlns:a16="http://schemas.microsoft.com/office/drawing/2014/main" val="4006927732"/>
                    </a:ext>
                  </a:extLst>
                </a:gridCol>
                <a:gridCol w="1079054">
                  <a:extLst>
                    <a:ext uri="{9D8B030D-6E8A-4147-A177-3AD203B41FA5}">
                      <a16:colId xmlns:a16="http://schemas.microsoft.com/office/drawing/2014/main" val="352357831"/>
                    </a:ext>
                  </a:extLst>
                </a:gridCol>
                <a:gridCol w="971148">
                  <a:extLst>
                    <a:ext uri="{9D8B030D-6E8A-4147-A177-3AD203B41FA5}">
                      <a16:colId xmlns:a16="http://schemas.microsoft.com/office/drawing/2014/main" val="3301302197"/>
                    </a:ext>
                  </a:extLst>
                </a:gridCol>
                <a:gridCol w="971148">
                  <a:extLst>
                    <a:ext uri="{9D8B030D-6E8A-4147-A177-3AD203B41FA5}">
                      <a16:colId xmlns:a16="http://schemas.microsoft.com/office/drawing/2014/main" val="3241665557"/>
                    </a:ext>
                  </a:extLst>
                </a:gridCol>
                <a:gridCol w="810489">
                  <a:extLst>
                    <a:ext uri="{9D8B030D-6E8A-4147-A177-3AD203B41FA5}">
                      <a16:colId xmlns:a16="http://schemas.microsoft.com/office/drawing/2014/main" val="1690308161"/>
                    </a:ext>
                  </a:extLst>
                </a:gridCol>
                <a:gridCol w="1354809">
                  <a:extLst>
                    <a:ext uri="{9D8B030D-6E8A-4147-A177-3AD203B41FA5}">
                      <a16:colId xmlns:a16="http://schemas.microsoft.com/office/drawing/2014/main" val="3529306819"/>
                    </a:ext>
                  </a:extLst>
                </a:gridCol>
                <a:gridCol w="892018">
                  <a:extLst>
                    <a:ext uri="{9D8B030D-6E8A-4147-A177-3AD203B41FA5}">
                      <a16:colId xmlns:a16="http://schemas.microsoft.com/office/drawing/2014/main" val="123899502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התפלגות מוגרבים לפי  ארץ</a:t>
                      </a:r>
                      <a:r>
                        <a:rPr lang="he-IL" sz="18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מוצא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מרוקו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אלג'יר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תוניס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לוב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אפריקה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extLst>
                  <a:ext uri="{0D108BD9-81ED-4DB2-BD59-A6C34878D82A}">
                    <a16:rowId xmlns:a16="http://schemas.microsoft.com/office/drawing/2014/main" val="4064895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מחוף אלג'יר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129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56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49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234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extLst>
                  <a:ext uri="{0D108BD9-81ED-4DB2-BD59-A6C34878D82A}">
                    <a16:rowId xmlns:a16="http://schemas.microsoft.com/office/drawing/2014/main" val="14844714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מנמלי אירופה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83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279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extLst>
                  <a:ext uri="{0D108BD9-81ED-4DB2-BD59-A6C34878D82A}">
                    <a16:rowId xmlns:a16="http://schemas.microsoft.com/office/drawing/2014/main" val="3885762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ללא שם ספינה וארץ מוצא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49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350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extLst>
                  <a:ext uri="{0D108BD9-81ED-4DB2-BD59-A6C34878D82A}">
                    <a16:rowId xmlns:a16="http://schemas.microsoft.com/office/drawing/2014/main" val="242290153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עלייה ד', גח"ל ומח"ל וחללי צה"ל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49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extLst>
                  <a:ext uri="{0D108BD9-81ED-4DB2-BD59-A6C34878D82A}">
                    <a16:rowId xmlns:a16="http://schemas.microsoft.com/office/drawing/2014/main" val="39387204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 ה " כ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518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67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912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3341" marR="63341" marT="0" marB="0" anchor="ctr"/>
                </a:tc>
                <a:extLst>
                  <a:ext uri="{0D108BD9-81ED-4DB2-BD59-A6C34878D82A}">
                    <a16:rowId xmlns:a16="http://schemas.microsoft.com/office/drawing/2014/main" val="334399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9599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65187"/>
              </p:ext>
            </p:extLst>
          </p:nvPr>
        </p:nvGraphicFramePr>
        <p:xfrm>
          <a:off x="1514169" y="898473"/>
          <a:ext cx="9178816" cy="42422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49812">
                  <a:extLst>
                    <a:ext uri="{9D8B030D-6E8A-4147-A177-3AD203B41FA5}">
                      <a16:colId xmlns:a16="http://schemas.microsoft.com/office/drawing/2014/main" val="242466073"/>
                    </a:ext>
                  </a:extLst>
                </a:gridCol>
                <a:gridCol w="1267101">
                  <a:extLst>
                    <a:ext uri="{9D8B030D-6E8A-4147-A177-3AD203B41FA5}">
                      <a16:colId xmlns:a16="http://schemas.microsoft.com/office/drawing/2014/main" val="3042633360"/>
                    </a:ext>
                  </a:extLst>
                </a:gridCol>
                <a:gridCol w="1086998">
                  <a:extLst>
                    <a:ext uri="{9D8B030D-6E8A-4147-A177-3AD203B41FA5}">
                      <a16:colId xmlns:a16="http://schemas.microsoft.com/office/drawing/2014/main" val="87480086"/>
                    </a:ext>
                  </a:extLst>
                </a:gridCol>
                <a:gridCol w="1085721">
                  <a:extLst>
                    <a:ext uri="{9D8B030D-6E8A-4147-A177-3AD203B41FA5}">
                      <a16:colId xmlns:a16="http://schemas.microsoft.com/office/drawing/2014/main" val="3833263223"/>
                    </a:ext>
                  </a:extLst>
                </a:gridCol>
                <a:gridCol w="1189184">
                  <a:extLst>
                    <a:ext uri="{9D8B030D-6E8A-4147-A177-3AD203B41FA5}">
                      <a16:colId xmlns:a16="http://schemas.microsoft.com/office/drawing/2014/main" val="2941815554"/>
                    </a:ext>
                  </a:extLst>
                </a:gridCol>
              </a:tblGrid>
              <a:tr h="106055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מעפילי </a:t>
                      </a: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אפריקה </a:t>
                      </a:r>
                      <a:r>
                        <a:rPr lang="he-IL" sz="24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במחנות 1947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מרוקו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תוניס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אלג'יר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4540700"/>
                  </a:ext>
                </a:extLst>
              </a:tr>
              <a:tr h="106055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מחנות קיץ (55, 63-60)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710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710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07575"/>
                  </a:ext>
                </a:extLst>
              </a:tr>
              <a:tr h="106055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מחנות חורף (70-64)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63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42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131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461588"/>
                  </a:ext>
                </a:extLst>
              </a:tr>
              <a:tr h="106055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773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42</a:t>
                      </a:r>
                      <a:endParaRPr lang="en-US" sz="24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841</a:t>
                      </a:r>
                      <a:endParaRPr lang="en-US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02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7419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125"/>
              </p:ext>
            </p:extLst>
          </p:nvPr>
        </p:nvGraphicFramePr>
        <p:xfrm>
          <a:off x="2417163" y="532973"/>
          <a:ext cx="8803287" cy="499945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97729">
                  <a:extLst>
                    <a:ext uri="{9D8B030D-6E8A-4147-A177-3AD203B41FA5}">
                      <a16:colId xmlns:a16="http://schemas.microsoft.com/office/drawing/2014/main" val="1804978566"/>
                    </a:ext>
                  </a:extLst>
                </a:gridCol>
                <a:gridCol w="1635186">
                  <a:extLst>
                    <a:ext uri="{9D8B030D-6E8A-4147-A177-3AD203B41FA5}">
                      <a16:colId xmlns:a16="http://schemas.microsoft.com/office/drawing/2014/main" val="1116907386"/>
                    </a:ext>
                  </a:extLst>
                </a:gridCol>
                <a:gridCol w="1635186">
                  <a:extLst>
                    <a:ext uri="{9D8B030D-6E8A-4147-A177-3AD203B41FA5}">
                      <a16:colId xmlns:a16="http://schemas.microsoft.com/office/drawing/2014/main" val="1731719160"/>
                    </a:ext>
                  </a:extLst>
                </a:gridCol>
                <a:gridCol w="1635186">
                  <a:extLst>
                    <a:ext uri="{9D8B030D-6E8A-4147-A177-3AD203B41FA5}">
                      <a16:colId xmlns:a16="http://schemas.microsoft.com/office/drawing/2014/main" val="1501787931"/>
                    </a:ext>
                  </a:extLst>
                </a:gridCol>
              </a:tblGrid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מעפילים מוגרבים בודדים/בודדות 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גברים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נשים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3450682618"/>
                  </a:ext>
                </a:extLst>
              </a:tr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מחוף אלג'יר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445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55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500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3324806280"/>
                  </a:ext>
                </a:extLst>
              </a:tr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עלייה ד/חללי צה"ל/מח"ל/גח"ל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67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69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2899158020"/>
                  </a:ext>
                </a:extLst>
              </a:tr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ללא ספינה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194</a:t>
                      </a:r>
                      <a:endParaRPr lang="en-US" sz="19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218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3539384168"/>
                  </a:ext>
                </a:extLst>
              </a:tr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ללא ספינה וללא ארץ מוצא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164</a:t>
                      </a:r>
                      <a:endParaRPr lang="en-US" sz="19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r>
                        <a:rPr lang="he-IL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366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3926477813"/>
                  </a:ext>
                </a:extLst>
              </a:tr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מנמלי אירופה</a:t>
                      </a:r>
                      <a:endParaRPr lang="en-US" sz="19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304</a:t>
                      </a:r>
                      <a:endParaRPr lang="en-US" sz="19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57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361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331325347"/>
                  </a:ext>
                </a:extLst>
              </a:tr>
              <a:tr h="68846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 ה " כ</a:t>
                      </a:r>
                      <a:endParaRPr lang="en-US" sz="19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1,174</a:t>
                      </a:r>
                      <a:endParaRPr lang="en-US" sz="19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340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9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1514</a:t>
                      </a:r>
                      <a:endParaRPr lang="en-US" sz="19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4543" marR="64543" marT="0" marB="0" anchor="ctr"/>
                </a:tc>
                <a:extLst>
                  <a:ext uri="{0D108BD9-81ED-4DB2-BD59-A6C34878D82A}">
                    <a16:rowId xmlns:a16="http://schemas.microsoft.com/office/drawing/2014/main" val="108502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773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49948"/>
              </p:ext>
            </p:extLst>
          </p:nvPr>
        </p:nvGraphicFramePr>
        <p:xfrm>
          <a:off x="1326249" y="962025"/>
          <a:ext cx="10141851" cy="425753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64900">
                  <a:extLst>
                    <a:ext uri="{9D8B030D-6E8A-4147-A177-3AD203B41FA5}">
                      <a16:colId xmlns:a16="http://schemas.microsoft.com/office/drawing/2014/main" val="2622658640"/>
                    </a:ext>
                  </a:extLst>
                </a:gridCol>
                <a:gridCol w="713961">
                  <a:extLst>
                    <a:ext uri="{9D8B030D-6E8A-4147-A177-3AD203B41FA5}">
                      <a16:colId xmlns:a16="http://schemas.microsoft.com/office/drawing/2014/main" val="3683504047"/>
                    </a:ext>
                  </a:extLst>
                </a:gridCol>
                <a:gridCol w="715186">
                  <a:extLst>
                    <a:ext uri="{9D8B030D-6E8A-4147-A177-3AD203B41FA5}">
                      <a16:colId xmlns:a16="http://schemas.microsoft.com/office/drawing/2014/main" val="2359911587"/>
                    </a:ext>
                  </a:extLst>
                </a:gridCol>
                <a:gridCol w="715186">
                  <a:extLst>
                    <a:ext uri="{9D8B030D-6E8A-4147-A177-3AD203B41FA5}">
                      <a16:colId xmlns:a16="http://schemas.microsoft.com/office/drawing/2014/main" val="3612609119"/>
                    </a:ext>
                  </a:extLst>
                </a:gridCol>
                <a:gridCol w="713961">
                  <a:extLst>
                    <a:ext uri="{9D8B030D-6E8A-4147-A177-3AD203B41FA5}">
                      <a16:colId xmlns:a16="http://schemas.microsoft.com/office/drawing/2014/main" val="970800034"/>
                    </a:ext>
                  </a:extLst>
                </a:gridCol>
                <a:gridCol w="715186">
                  <a:extLst>
                    <a:ext uri="{9D8B030D-6E8A-4147-A177-3AD203B41FA5}">
                      <a16:colId xmlns:a16="http://schemas.microsoft.com/office/drawing/2014/main" val="392245008"/>
                    </a:ext>
                  </a:extLst>
                </a:gridCol>
                <a:gridCol w="715186">
                  <a:extLst>
                    <a:ext uri="{9D8B030D-6E8A-4147-A177-3AD203B41FA5}">
                      <a16:colId xmlns:a16="http://schemas.microsoft.com/office/drawing/2014/main" val="3589615094"/>
                    </a:ext>
                  </a:extLst>
                </a:gridCol>
                <a:gridCol w="713961">
                  <a:extLst>
                    <a:ext uri="{9D8B030D-6E8A-4147-A177-3AD203B41FA5}">
                      <a16:colId xmlns:a16="http://schemas.microsoft.com/office/drawing/2014/main" val="1211687249"/>
                    </a:ext>
                  </a:extLst>
                </a:gridCol>
                <a:gridCol w="715186">
                  <a:extLst>
                    <a:ext uri="{9D8B030D-6E8A-4147-A177-3AD203B41FA5}">
                      <a16:colId xmlns:a16="http://schemas.microsoft.com/office/drawing/2014/main" val="2269867490"/>
                    </a:ext>
                  </a:extLst>
                </a:gridCol>
                <a:gridCol w="715186">
                  <a:extLst>
                    <a:ext uri="{9D8B030D-6E8A-4147-A177-3AD203B41FA5}">
                      <a16:colId xmlns:a16="http://schemas.microsoft.com/office/drawing/2014/main" val="2328329944"/>
                    </a:ext>
                  </a:extLst>
                </a:gridCol>
                <a:gridCol w="1043952">
                  <a:extLst>
                    <a:ext uri="{9D8B030D-6E8A-4147-A177-3AD203B41FA5}">
                      <a16:colId xmlns:a16="http://schemas.microsoft.com/office/drawing/2014/main" val="3595458993"/>
                    </a:ext>
                  </a:extLst>
                </a:gridCol>
              </a:tblGrid>
              <a:tr h="78738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מספר ילדים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במשפחה צפון אפריקאית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10+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extLst>
                  <a:ext uri="{0D108BD9-81ED-4DB2-BD59-A6C34878D82A}">
                    <a16:rowId xmlns:a16="http://schemas.microsoft.com/office/drawing/2014/main" val="1969914333"/>
                  </a:ext>
                </a:extLst>
              </a:tr>
              <a:tr h="6196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</a:t>
                      </a:r>
                      <a:b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מחוף אלג'יר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33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extLst>
                  <a:ext uri="{0D108BD9-81ED-4DB2-BD59-A6C34878D82A}">
                    <a16:rowId xmlns:a16="http://schemas.microsoft.com/office/drawing/2014/main" val="4233981459"/>
                  </a:ext>
                </a:extLst>
              </a:tr>
              <a:tr h="6196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</a:t>
                      </a:r>
                      <a:b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ספינה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43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extLst>
                  <a:ext uri="{0D108BD9-81ED-4DB2-BD59-A6C34878D82A}">
                    <a16:rowId xmlns:a16="http://schemas.microsoft.com/office/drawing/2014/main" val="645426077"/>
                  </a:ext>
                </a:extLst>
              </a:tr>
              <a:tr h="9345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</a:t>
                      </a:r>
                      <a:b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ספינה </a:t>
                      </a:r>
                      <a:b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וללא ארץ מוצא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extLst>
                  <a:ext uri="{0D108BD9-81ED-4DB2-BD59-A6C34878D82A}">
                    <a16:rowId xmlns:a16="http://schemas.microsoft.com/office/drawing/2014/main" val="37531529"/>
                  </a:ext>
                </a:extLst>
              </a:tr>
              <a:tr h="6196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</a:t>
                      </a:r>
                      <a:b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מנמלי אירופה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35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127         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extLst>
                  <a:ext uri="{0D108BD9-81ED-4DB2-BD59-A6C34878D82A}">
                    <a16:rowId xmlns:a16="http://schemas.microsoft.com/office/drawing/2014/main" val="2642400772"/>
                  </a:ext>
                </a:extLst>
              </a:tr>
              <a:tr h="6196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 ה " כ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26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289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1621" marR="61621" marT="0" marB="0" anchor="ctr"/>
                </a:tc>
                <a:extLst>
                  <a:ext uri="{0D108BD9-81ED-4DB2-BD59-A6C34878D82A}">
                    <a16:rowId xmlns:a16="http://schemas.microsoft.com/office/drawing/2014/main" val="288336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3118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665435"/>
              </p:ext>
            </p:extLst>
          </p:nvPr>
        </p:nvGraphicFramePr>
        <p:xfrm>
          <a:off x="3221447" y="1587661"/>
          <a:ext cx="8058150" cy="500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9B40F19-69D0-408F-B6DC-F5BFF524FEF4}"/>
              </a:ext>
            </a:extLst>
          </p:cNvPr>
          <p:cNvSpPr txBox="1"/>
          <p:nvPr/>
        </p:nvSpPr>
        <p:spPr>
          <a:xfrm>
            <a:off x="1573161" y="691634"/>
            <a:ext cx="10028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defRPr sz="1800" b="1" i="0" u="none" strike="noStrike" kern="1200" baseline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4000" dirty="0" smtClean="0">
                <a:solidFill>
                  <a:schemeClr val="bg1"/>
                </a:solidFill>
              </a:rPr>
              <a:t>התפלגות הגילאים  </a:t>
            </a:r>
            <a:r>
              <a:rPr lang="he-IL" sz="4000" dirty="0">
                <a:solidFill>
                  <a:schemeClr val="bg1"/>
                </a:solidFill>
              </a:rPr>
              <a:t>של מעפילי צפון אפריקה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72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325305" y="1586227"/>
            <a:ext cx="8719459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עלייה ב' 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 עלייה </a:t>
            </a: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בלתי לגאלית</a:t>
            </a:r>
            <a:endParaRPr lang="en-US" sz="3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עלייה ג' 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 מרד עלייה, </a:t>
            </a: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עלייה לוחמת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עלייה מזויינת</a:t>
            </a:r>
            <a:endParaRPr lang="en-US" sz="32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עליה ד' 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  עלייה </a:t>
            </a: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דרכונים מזויפים ועלייה פרטית</a:t>
            </a:r>
            <a:endParaRPr lang="en-US" sz="3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עלייה ה' 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 עלייה </a:t>
            </a: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בנישואין פיקטיביים</a:t>
            </a:r>
            <a:endParaRPr lang="en-US" sz="3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עלייה ו' </a:t>
            </a:r>
            <a:r>
              <a:rPr lang="he-IL" sz="32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נפקדות </a:t>
            </a:r>
            <a:r>
              <a:rPr lang="he-IL" sz="3200" b="1" dirty="0" smtClean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חיילים </a:t>
            </a:r>
            <a:r>
              <a:rPr lang="he-IL" sz="3200" b="1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יהודים 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מצבא </a:t>
            </a:r>
            <a:r>
              <a:rPr lang="he-IL" sz="3200" dirty="0" err="1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אנדרס</a:t>
            </a:r>
            <a:endParaRPr lang="en-US" sz="32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9D5473C-A073-4A06-ACE5-9556B36C1FA1}"/>
              </a:ext>
            </a:extLst>
          </p:cNvPr>
          <p:cNvSpPr txBox="1">
            <a:spLocks/>
          </p:cNvSpPr>
          <p:nvPr/>
        </p:nvSpPr>
        <p:spPr>
          <a:xfrm>
            <a:off x="1685905" y="415432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והעפלה מידע כללי</a:t>
            </a:r>
            <a:endParaRPr lang="he-IL" sz="40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62519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551574"/>
              </p:ext>
            </p:extLst>
          </p:nvPr>
        </p:nvGraphicFramePr>
        <p:xfrm>
          <a:off x="2733831" y="1850661"/>
          <a:ext cx="8484433" cy="481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1D93932-32D4-4457-9ECB-A5CA88827B05}"/>
              </a:ext>
            </a:extLst>
          </p:cNvPr>
          <p:cNvSpPr txBox="1"/>
          <p:nvPr/>
        </p:nvSpPr>
        <p:spPr>
          <a:xfrm>
            <a:off x="2151634" y="75024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defRPr sz="2400" b="1" i="0" u="none" strike="noStrike" kern="1200" baseline="0">
                <a:solidFill>
                  <a:prstClr val="black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3600" dirty="0">
                <a:solidFill>
                  <a:schemeClr val="bg1"/>
                </a:solidFill>
              </a:rPr>
              <a:t> קירבה משפחתית - אחים ואחיות צפון אפריקאים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325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31350"/>
              </p:ext>
            </p:extLst>
          </p:nvPr>
        </p:nvGraphicFramePr>
        <p:xfrm>
          <a:off x="5001248" y="1813026"/>
          <a:ext cx="5981076" cy="2416416"/>
        </p:xfrm>
        <a:graphic>
          <a:graphicData uri="http://schemas.openxmlformats.org/drawingml/2006/table">
            <a:tbl>
              <a:tblPr lastCol="1" bandRow="1">
                <a:tableStyleId>{5C22544A-7EE6-4342-B048-85BDC9FD1C3A}</a:tableStyleId>
              </a:tblPr>
              <a:tblGrid>
                <a:gridCol w="1412854">
                  <a:extLst>
                    <a:ext uri="{9D8B030D-6E8A-4147-A177-3AD203B41FA5}">
                      <a16:colId xmlns:a16="http://schemas.microsoft.com/office/drawing/2014/main" val="2662921447"/>
                    </a:ext>
                  </a:extLst>
                </a:gridCol>
                <a:gridCol w="4568222">
                  <a:extLst>
                    <a:ext uri="{9D8B030D-6E8A-4147-A177-3AD203B41FA5}">
                      <a16:colId xmlns:a16="http://schemas.microsoft.com/office/drawing/2014/main" val="3294263260"/>
                    </a:ext>
                  </a:extLst>
                </a:gridCol>
              </a:tblGrid>
              <a:tr h="805472">
                <a:tc>
                  <a:txBody>
                    <a:bodyPr/>
                    <a:lstStyle/>
                    <a:p>
                      <a:pPr marR="2730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</a:rPr>
                        <a:t>שלישיית אחים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248885"/>
                  </a:ext>
                </a:extLst>
              </a:tr>
              <a:tr h="805472">
                <a:tc>
                  <a:txBody>
                    <a:bodyPr/>
                    <a:lstStyle/>
                    <a:p>
                      <a:pPr marR="2730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6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</a:rPr>
                        <a:t>זוג אחים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703204"/>
                  </a:ext>
                </a:extLst>
              </a:tr>
              <a:tr h="805472">
                <a:tc>
                  <a:txBody>
                    <a:bodyPr/>
                    <a:lstStyle/>
                    <a:p>
                      <a:pPr marR="2730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11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7305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</a:rPr>
                        <a:t>אח ואחות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05936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86400" y="640856"/>
            <a:ext cx="54959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מעפילים אחים ואחיות</a:t>
            </a:r>
            <a:endParaRPr kumimoji="0" lang="en-US" altLang="he-IL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058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18645"/>
              </p:ext>
            </p:extLst>
          </p:nvPr>
        </p:nvGraphicFramePr>
        <p:xfrm>
          <a:off x="1268361" y="651681"/>
          <a:ext cx="9435083" cy="461643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389205">
                  <a:extLst>
                    <a:ext uri="{9D8B030D-6E8A-4147-A177-3AD203B41FA5}">
                      <a16:colId xmlns:a16="http://schemas.microsoft.com/office/drawing/2014/main" val="1004857652"/>
                    </a:ext>
                  </a:extLst>
                </a:gridCol>
                <a:gridCol w="898102">
                  <a:extLst>
                    <a:ext uri="{9D8B030D-6E8A-4147-A177-3AD203B41FA5}">
                      <a16:colId xmlns:a16="http://schemas.microsoft.com/office/drawing/2014/main" val="2170437442"/>
                    </a:ext>
                  </a:extLst>
                </a:gridCol>
                <a:gridCol w="1147713">
                  <a:extLst>
                    <a:ext uri="{9D8B030D-6E8A-4147-A177-3AD203B41FA5}">
                      <a16:colId xmlns:a16="http://schemas.microsoft.com/office/drawing/2014/main" val="2007795486"/>
                    </a:ext>
                  </a:extLst>
                </a:gridCol>
                <a:gridCol w="1053638">
                  <a:extLst>
                    <a:ext uri="{9D8B030D-6E8A-4147-A177-3AD203B41FA5}">
                      <a16:colId xmlns:a16="http://schemas.microsoft.com/office/drawing/2014/main" val="320338971"/>
                    </a:ext>
                  </a:extLst>
                </a:gridCol>
                <a:gridCol w="1118863">
                  <a:extLst>
                    <a:ext uri="{9D8B030D-6E8A-4147-A177-3AD203B41FA5}">
                      <a16:colId xmlns:a16="http://schemas.microsoft.com/office/drawing/2014/main" val="2248647272"/>
                    </a:ext>
                  </a:extLst>
                </a:gridCol>
                <a:gridCol w="973362">
                  <a:extLst>
                    <a:ext uri="{9D8B030D-6E8A-4147-A177-3AD203B41FA5}">
                      <a16:colId xmlns:a16="http://schemas.microsoft.com/office/drawing/2014/main" val="2022585616"/>
                    </a:ext>
                  </a:extLst>
                </a:gridCol>
                <a:gridCol w="854200">
                  <a:extLst>
                    <a:ext uri="{9D8B030D-6E8A-4147-A177-3AD203B41FA5}">
                      <a16:colId xmlns:a16="http://schemas.microsoft.com/office/drawing/2014/main" val="1646076231"/>
                    </a:ext>
                  </a:extLst>
                </a:gridCol>
              </a:tblGrid>
              <a:tr h="6261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משלח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ידם של מעפילי צפון אפריקה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בנאי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חייט/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תופרת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חקלאי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חשמלאי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מכונאי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מלח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986159617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צפון אפריקאים מחוף אלג'יר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1833509806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מנמלי אירופה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504063940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טבלה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סנדלר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צורף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רצען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רפד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שכיר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1718055058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מחוף אלג'יר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678224126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מנמלי אירופה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3248344103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טבלה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מסגר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נגר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נהג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4185307530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מחוף אלג'יר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471145822"/>
                  </a:ext>
                </a:extLst>
              </a:tr>
              <a:tr h="4981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 אפריקאים מנמלי אירופה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2273" marR="62273" marT="0" marB="0" anchor="ctr"/>
                </a:tc>
                <a:extLst>
                  <a:ext uri="{0D108BD9-81ED-4DB2-BD59-A6C34878D82A}">
                    <a16:rowId xmlns:a16="http://schemas.microsoft.com/office/drawing/2014/main" val="160520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190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5089" y="-2358072"/>
            <a:ext cx="5941823" cy="115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45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1258529"/>
            <a:ext cx="9615948" cy="237510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בר-אלי  ביטון</a:t>
            </a:r>
          </a:p>
          <a:p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050-6528803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dbedbe48@gmail.com</a:t>
            </a:r>
            <a:endParaRPr lang="he-IL" sz="36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  <p:sp>
        <p:nvSpPr>
          <p:cNvPr id="4" name="מלבן 3"/>
          <p:cNvSpPr/>
          <p:nvPr/>
        </p:nvSpPr>
        <p:spPr>
          <a:xfrm flipH="1">
            <a:off x="5289754" y="3982996"/>
            <a:ext cx="164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תודה!</a:t>
            </a:r>
          </a:p>
        </p:txBody>
      </p: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325305" y="1586227"/>
            <a:ext cx="871945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עליית כנף – </a:t>
            </a: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הטסת יהודים מהמזרח הקרוב </a:t>
            </a:r>
            <a:r>
              <a:rPr kumimoji="0" lang="he-IL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לא"י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עליה יבשתית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רשת הברחות מגבול הצפון לא"י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גח"ל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– גיוס חוץ לארץ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מח"ל 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  מתנדבי חוץ לארץ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9D5473C-A073-4A06-ACE5-9556B36C1FA1}"/>
              </a:ext>
            </a:extLst>
          </p:cNvPr>
          <p:cNvSpPr txBox="1">
            <a:spLocks/>
          </p:cNvSpPr>
          <p:nvPr/>
        </p:nvSpPr>
        <p:spPr>
          <a:xfrm>
            <a:off x="1685905" y="415432"/>
            <a:ext cx="9358859" cy="13041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עלייה</a:t>
            </a:r>
            <a:r>
              <a:rPr kumimoji="0" lang="he-IL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והעפלה 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- המשך</a:t>
            </a:r>
          </a:p>
        </p:txBody>
      </p:sp>
    </p:spTree>
    <p:extLst>
      <p:ext uri="{BB962C8B-B14F-4D97-AF65-F5344CB8AC3E}">
        <p14:creationId xmlns:p14="http://schemas.microsoft.com/office/powerpoint/2010/main" val="22874200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4650" y="742370"/>
            <a:ext cx="9100457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3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he-IL" sz="3400" b="1" dirty="0">
                <a:solidFill>
                  <a:schemeClr val="bg1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סוגי הסרטיפיקטים - אשרות עלייה לפלשתינה-א"י</a:t>
            </a:r>
            <a:endParaRPr lang="en-US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62125" y="1766208"/>
            <a:ext cx="9821636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אשרות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לבעלי הון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בסכומים שונים</a:t>
            </a: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אשרות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לאנשי דת לסטודנטים ויתומים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שהוכיחו שיש גוף שתומך בהם </a:t>
            </a: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אשרות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לבעלי מקצוע מוכח</a:t>
            </a:r>
            <a:endParaRPr lang="en-US" sz="28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23368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אשרות לעולים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שתלויים בתושבי קבע בארץ</a:t>
            </a:r>
            <a:endParaRPr lang="en-US" sz="2800" b="1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03118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262166" y="620720"/>
            <a:ext cx="4719883" cy="801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33680" rtl="0">
              <a:lnSpc>
                <a:spcPct val="107000"/>
              </a:lnSpc>
              <a:spcAft>
                <a:spcPts val="8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הגדרה:  </a:t>
            </a:r>
            <a:r>
              <a:rPr lang="he-IL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מיהו מעפיל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D7DBEC7-4049-4C7F-8231-1EBE36D6733D}"/>
              </a:ext>
            </a:extLst>
          </p:cNvPr>
          <p:cNvSpPr/>
          <p:nvPr/>
        </p:nvSpPr>
        <p:spPr>
          <a:xfrm>
            <a:off x="3109761" y="2230593"/>
            <a:ext cx="7472238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33680" algn="ctr" rtl="0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כל מי שניסה להיכנס לפלשתינה-א"י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75E9449-7557-4AF1-8374-E3A4B3040190}"/>
              </a:ext>
            </a:extLst>
          </p:cNvPr>
          <p:cNvSpPr/>
          <p:nvPr/>
        </p:nvSpPr>
        <p:spPr>
          <a:xfrm>
            <a:off x="5173627" y="3180371"/>
            <a:ext cx="3344506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33680" algn="ctr" rtl="0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ללא סרטיפיקט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58F9FF8-0A37-47EF-9C15-8C7217FD4EB4}"/>
              </a:ext>
            </a:extLst>
          </p:cNvPr>
          <p:cNvSpPr/>
          <p:nvPr/>
        </p:nvSpPr>
        <p:spPr>
          <a:xfrm>
            <a:off x="3923508" y="4130150"/>
            <a:ext cx="6130525" cy="73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3680" algn="ctr" rtl="0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במהלך השנים 5/1948-5/1945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109761" y="5382160"/>
            <a:ext cx="673232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ההעפלה מהמגרב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מתייחסת לתקופה אוגוסט 1946 – מאי 1948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123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4650" y="742370"/>
            <a:ext cx="9100457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מאגר השמות </a:t>
            </a:r>
            <a:r>
              <a:rPr kumimoji="0" lang="he-IL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 המוגרבים – שנכללו</a:t>
            </a:r>
            <a:r>
              <a:rPr kumimoji="0" lang="he-IL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kumimoji="0" lang="he-IL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במאגר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347019" y="1766208"/>
            <a:ext cx="102367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3368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מי שהעפיל בספינות מחוף אלג'יר </a:t>
            </a:r>
          </a:p>
          <a:p>
            <a:pPr marL="457200" marR="23368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מעפיל מוגרבי שעלה מקפריסין עד פברואר 1949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457200" marR="23368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32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המאגר לא כולל עולים מצפון אפריקה שקיבלו </a:t>
            </a:r>
            <a:r>
              <a:rPr lang="he-IL" sz="32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אשרות </a:t>
            </a:r>
            <a:r>
              <a:rPr lang="he-IL" sz="32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לעלייה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marR="233680" lvl="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32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יהודי </a:t>
            </a:r>
            <a:r>
              <a:rPr lang="he-IL" sz="32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לוב אף שהתמקדנו בארצות המגרב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54355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14650" y="742370"/>
            <a:ext cx="9100457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מאגר </a:t>
            </a:r>
            <a:r>
              <a:rPr kumimoji="0" lang="he-IL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שמות</a:t>
            </a:r>
            <a:r>
              <a:rPr kumimoji="0" lang="he-IL" sz="3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המוגרבים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466523" y="1995948"/>
            <a:ext cx="9056882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710" marR="14351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מבוסס על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ספרו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 ד"ר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יוסף </a:t>
            </a:r>
            <a:r>
              <a:rPr lang="he-IL" sz="2400" b="1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טולידנו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-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שמות משפחה צפון אפריקאים</a:t>
            </a:r>
          </a:p>
          <a:p>
            <a:pPr marL="727710" marR="14351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727710" marR="14351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שמות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המשפחה כהן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ולוי לא נרשמו במאגר </a:t>
            </a:r>
            <a:endParaRPr lang="he-IL" sz="2400" b="1" dirty="0" smtClean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70510" marR="143510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                                  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אלא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אם בשמם הפרטי היה צליל צפון אפריקני</a:t>
            </a:r>
          </a:p>
        </p:txBody>
      </p:sp>
      <p:sp>
        <p:nvSpPr>
          <p:cNvPr id="6" name="מלבן: פינות מעוגלות 3">
            <a:extLst>
              <a:ext uri="{FF2B5EF4-FFF2-40B4-BE49-F238E27FC236}">
                <a16:creationId xmlns:a16="http://schemas.microsoft.com/office/drawing/2014/main" id="{D1FA5EC9-407B-4662-9732-C45DEE276E54}"/>
              </a:ext>
            </a:extLst>
          </p:cNvPr>
          <p:cNvSpPr/>
          <p:nvPr/>
        </p:nvSpPr>
        <p:spPr>
          <a:xfrm>
            <a:off x="9686925" y="4000500"/>
            <a:ext cx="1424420" cy="925550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פרוספר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: פינות מעוגלות 4">
            <a:extLst>
              <a:ext uri="{FF2B5EF4-FFF2-40B4-BE49-F238E27FC236}">
                <a16:creationId xmlns:a16="http://schemas.microsoft.com/office/drawing/2014/main" id="{6CB0C88C-68E8-4F94-BFF4-0931A19EFF4A}"/>
              </a:ext>
            </a:extLst>
          </p:cNvPr>
          <p:cNvSpPr/>
          <p:nvPr/>
        </p:nvSpPr>
        <p:spPr>
          <a:xfrm>
            <a:off x="7869169" y="4000500"/>
            <a:ext cx="1424420" cy="925550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מסעוד</a:t>
            </a:r>
          </a:p>
        </p:txBody>
      </p:sp>
      <p:sp>
        <p:nvSpPr>
          <p:cNvPr id="8" name="מלבן: פינות מעוגלות 5">
            <a:extLst>
              <a:ext uri="{FF2B5EF4-FFF2-40B4-BE49-F238E27FC236}">
                <a16:creationId xmlns:a16="http://schemas.microsoft.com/office/drawing/2014/main" id="{C53ACFB6-9C3C-4FCD-8C6D-0377C0449416}"/>
              </a:ext>
            </a:extLst>
          </p:cNvPr>
          <p:cNvSpPr/>
          <p:nvPr/>
        </p:nvSpPr>
        <p:spPr>
          <a:xfrm>
            <a:off x="6051413" y="4000500"/>
            <a:ext cx="1424420" cy="925550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חסיבה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: פינות מעוגלות 6">
            <a:extLst>
              <a:ext uri="{FF2B5EF4-FFF2-40B4-BE49-F238E27FC236}">
                <a16:creationId xmlns:a16="http://schemas.microsoft.com/office/drawing/2014/main" id="{20C20AA9-2E8E-48F5-AF1A-90AB936F27C2}"/>
              </a:ext>
            </a:extLst>
          </p:cNvPr>
          <p:cNvSpPr/>
          <p:nvPr/>
        </p:nvSpPr>
        <p:spPr>
          <a:xfrm>
            <a:off x="4258968" y="4000500"/>
            <a:ext cx="1424420" cy="925550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שבא</a:t>
            </a:r>
          </a:p>
        </p:txBody>
      </p:sp>
      <p:sp>
        <p:nvSpPr>
          <p:cNvPr id="10" name="מלבן: פינות מעוגלות 10">
            <a:extLst>
              <a:ext uri="{FF2B5EF4-FFF2-40B4-BE49-F238E27FC236}">
                <a16:creationId xmlns:a16="http://schemas.microsoft.com/office/drawing/2014/main" id="{DAEDFD5F-C053-4981-96C3-7908E2E82AA9}"/>
              </a:ext>
            </a:extLst>
          </p:cNvPr>
          <p:cNvSpPr/>
          <p:nvPr/>
        </p:nvSpPr>
        <p:spPr>
          <a:xfrm>
            <a:off x="2466523" y="4000500"/>
            <a:ext cx="1424420" cy="925550"/>
          </a:xfrm>
          <a:prstGeom prst="roundRect">
            <a:avLst/>
          </a:prstGeom>
          <a:solidFill>
            <a:srgbClr val="BB7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מכלוף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15337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1455</Words>
  <Application>Microsoft Office PowerPoint</Application>
  <PresentationFormat>מסך רחב</PresentationFormat>
  <Paragraphs>776</Paragraphs>
  <Slides>44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צוות  ההעפלה מחוף   אלג'יר</vt:lpstr>
      <vt:lpstr>פעילים העפלה מקומיים מחוף אלג'יר</vt:lpstr>
      <vt:lpstr>מנהיגי קהילות שסייעו  כלכלית להעפלה</vt:lpstr>
      <vt:lpstr> דרכי ההעפלה: סיסמא - שריקת התקווה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ספינות מעפילים מחופי אלג'יר:  5/1948-5/1947</vt:lpstr>
      <vt:lpstr>מצגת של PowerPoint‏</vt:lpstr>
      <vt:lpstr>מצגת של PowerPoint‏</vt:lpstr>
      <vt:lpstr>מצגת של PowerPoint‏</vt:lpstr>
      <vt:lpstr>מצגת של PowerPoint‏</vt:lpstr>
      <vt:lpstr>פליטים יהודים אירופאים מצפון אפריקה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ההעפלה ישירה מהמגרב</dc:title>
  <dc:creator>דני</dc:creator>
  <cp:lastModifiedBy>דני</cp:lastModifiedBy>
  <cp:revision>166</cp:revision>
  <dcterms:created xsi:type="dcterms:W3CDTF">2021-01-09T10:52:43Z</dcterms:created>
  <dcterms:modified xsi:type="dcterms:W3CDTF">2021-09-11T09:11:08Z</dcterms:modified>
</cp:coreProperties>
</file>